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Oxygen"/>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xygen-bold.fntdata"/><Relationship Id="rId10" Type="http://schemas.openxmlformats.org/officeDocument/2006/relationships/slide" Target="slides/slide5.xml"/><Relationship Id="rId32" Type="http://schemas.openxmlformats.org/officeDocument/2006/relationships/font" Target="fonts/Oxygen-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78c82180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78c82180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all familiar with chess</a:t>
            </a:r>
            <a:endParaRPr/>
          </a:p>
          <a:p>
            <a:pPr indent="-298450" lvl="0" marL="457200" rtl="0" algn="l">
              <a:spcBef>
                <a:spcPts val="0"/>
              </a:spcBef>
              <a:spcAft>
                <a:spcPts val="0"/>
              </a:spcAft>
              <a:buSzPts val="1100"/>
              <a:buChar char="●"/>
            </a:pPr>
            <a:r>
              <a:rPr lang="en"/>
              <a:t>Each player in chess has a set of moves at any given </a:t>
            </a:r>
            <a:r>
              <a:rPr lang="en"/>
              <a:t>instant</a:t>
            </a:r>
            <a:r>
              <a:rPr lang="en"/>
              <a:t> of time</a:t>
            </a:r>
            <a:endParaRPr/>
          </a:p>
          <a:p>
            <a:pPr indent="-298450" lvl="0" marL="457200" rtl="0" algn="l">
              <a:spcBef>
                <a:spcPts val="0"/>
              </a:spcBef>
              <a:spcAft>
                <a:spcPts val="0"/>
              </a:spcAft>
              <a:buSzPts val="1100"/>
              <a:buChar char="●"/>
            </a:pPr>
            <a:r>
              <a:rPr lang="en"/>
              <a:t>Each move is associated with a payoff.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5f1ff4ea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5f1ff4ea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sum of the payoffs for a given play for all the players in the game is equal to 0.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78c82180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78c82180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5f1ff4ea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5f1ff4ea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5f1ff4ea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5f1ff4ea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Char char="●"/>
            </a:pPr>
            <a:r>
              <a:rPr lang="en">
                <a:solidFill>
                  <a:schemeClr val="dk1"/>
                </a:solidFill>
              </a:rPr>
              <a:t>GR (1) Synthesis : The synthesis problem has a complexity that is only exponential in the number of atomic propositions in the specification (or polynomial in the size of the state space of the game structure built in the synthesis process)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Safety Specification : something bad will never occur</a:t>
            </a:r>
            <a:endParaRPr/>
          </a:p>
          <a:p>
            <a:pPr indent="-298450" lvl="0" marL="457200" rtl="0" algn="l">
              <a:spcBef>
                <a:spcPts val="0"/>
              </a:spcBef>
              <a:spcAft>
                <a:spcPts val="0"/>
              </a:spcAft>
              <a:buSzPts val="1100"/>
              <a:buChar char="●"/>
            </a:pPr>
            <a:r>
              <a:rPr lang="en"/>
              <a:t>Liveness specifications : something good will eventually occur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5f1ff4ea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5f1ff4ea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5f1ff4ea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5f1ff4ea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5f1ff4ea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5f1ff4ea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a formula \phi is called realizable if it is winning for the system on game 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78de017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78de017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78de017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78de017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Q stands for the quality of state-action pair in the give state space (or in our case the game.)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5f65e62a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5f65e62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5f1ff4ea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5f1ff4ea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Q-learning converges to optimal policy/strategy ( 𝜇p*) - even if you’re acting sub-optimally! </a:t>
            </a:r>
            <a:endParaRPr/>
          </a:p>
          <a:p>
            <a:pPr indent="-298450" lvl="0" marL="457200" rtl="0" algn="l">
              <a:spcBef>
                <a:spcPts val="0"/>
              </a:spcBef>
              <a:spcAft>
                <a:spcPts val="0"/>
              </a:spcAft>
              <a:buSzPts val="1100"/>
              <a:buChar char="●"/>
            </a:pPr>
            <a:r>
              <a:rPr lang="en"/>
              <a:t>Convergence proofs exists even for non episodic tasks. If the discount factor (𝜸) is lower than 1, the action values are finite even if the problem can contain infinite loops.</a:t>
            </a:r>
            <a:endParaRPr/>
          </a:p>
          <a:p>
            <a:pPr indent="-298450" lvl="0" marL="457200" rtl="0" algn="l">
              <a:spcBef>
                <a:spcPts val="0"/>
              </a:spcBef>
              <a:spcAft>
                <a:spcPts val="0"/>
              </a:spcAft>
              <a:buSzPts val="1100"/>
              <a:buChar char="●"/>
            </a:pPr>
            <a:r>
              <a:rPr lang="en"/>
              <a:t>Caveats:</a:t>
            </a:r>
            <a:endParaRPr/>
          </a:p>
          <a:p>
            <a:pPr indent="-298450" lvl="0" marL="914400" rtl="0" algn="l">
              <a:spcBef>
                <a:spcPts val="0"/>
              </a:spcBef>
              <a:spcAft>
                <a:spcPts val="0"/>
              </a:spcAft>
              <a:buSzPts val="1100"/>
              <a:buChar char="●"/>
            </a:pPr>
            <a:r>
              <a:rPr lang="en"/>
              <a:t>You have explore enough </a:t>
            </a:r>
            <a:endParaRPr/>
          </a:p>
          <a:p>
            <a:pPr indent="-298450" lvl="0" marL="914400" rtl="0" algn="l">
              <a:spcBef>
                <a:spcPts val="0"/>
              </a:spcBef>
              <a:spcAft>
                <a:spcPts val="0"/>
              </a:spcAft>
              <a:buSzPts val="1100"/>
              <a:buChar char="●"/>
            </a:pPr>
            <a:r>
              <a:rPr lang="en"/>
              <a:t>You have to eventually make the learning rate small enough</a:t>
            </a:r>
            <a:endParaRPr/>
          </a:p>
          <a:p>
            <a:pPr indent="-298450" lvl="0" marL="914400" rtl="0" algn="l">
              <a:spcBef>
                <a:spcPts val="0"/>
              </a:spcBef>
              <a:spcAft>
                <a:spcPts val="0"/>
              </a:spcAft>
              <a:buSzPts val="1100"/>
              <a:buChar char="●"/>
            </a:pPr>
            <a:r>
              <a:rPr lang="en"/>
              <a:t>...but not decrease it too quickly</a:t>
            </a:r>
            <a:endParaRPr/>
          </a:p>
          <a:p>
            <a:pPr indent="-298450" lvl="0" marL="914400" rtl="0" algn="l">
              <a:spcBef>
                <a:spcPts val="0"/>
              </a:spcBef>
              <a:spcAft>
                <a:spcPts val="0"/>
              </a:spcAft>
              <a:buSzPts val="1100"/>
              <a:buChar char="●"/>
            </a:pPr>
            <a:r>
              <a:rPr lang="en"/>
              <a:t>Basically, in the limit, it doesn't matter how you select actions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5f1ff4ea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5f1ff4ea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5c5c312c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5c5c312c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 Do not go too much into the details.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5f1ff4ea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5f1ff4ea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5c5c312c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5c5c312c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Shows GIFs and then maybe talk about the state explosion problem.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878c8218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78c8218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85f1ff4ea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5f1ff4ea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5c5c312c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5c5c312c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Autonomous systems are slowly being deployed in real-world scenario.</a:t>
            </a:r>
            <a:endParaRPr/>
          </a:p>
          <a:p>
            <a:pPr indent="-298450" lvl="0" marL="457200" rtl="0" algn="l">
              <a:spcBef>
                <a:spcPts val="0"/>
              </a:spcBef>
              <a:spcAft>
                <a:spcPts val="0"/>
              </a:spcAft>
              <a:buSzPts val="1100"/>
              <a:buChar char="●"/>
            </a:pPr>
            <a:r>
              <a:rPr lang="en"/>
              <a:t>Growing concern in safety-critical systems.</a:t>
            </a:r>
            <a:endParaRPr/>
          </a:p>
          <a:p>
            <a:pPr indent="-298450" lvl="0" marL="457200" rtl="0" algn="l">
              <a:spcBef>
                <a:spcPts val="0"/>
              </a:spcBef>
              <a:spcAft>
                <a:spcPts val="0"/>
              </a:spcAft>
              <a:buSzPts val="1100"/>
              <a:buChar char="●"/>
            </a:pPr>
            <a:r>
              <a:rPr lang="en"/>
              <a:t>What makes autonomous unique - DM capability which is a fundamental part of their functionality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78c82180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78c82180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Learning</a:t>
            </a:r>
            <a:r>
              <a:rPr lang="en"/>
              <a:t> - ability helps reason about a given a decision</a:t>
            </a:r>
            <a:endParaRPr/>
          </a:p>
          <a:p>
            <a:pPr indent="-298450" lvl="0" marL="457200" rtl="0" algn="l">
              <a:spcBef>
                <a:spcPts val="0"/>
              </a:spcBef>
              <a:spcAft>
                <a:spcPts val="0"/>
              </a:spcAft>
              <a:buSzPts val="1100"/>
              <a:buChar char="●"/>
            </a:pPr>
            <a:r>
              <a:rPr lang="en"/>
              <a:t>Supervised learning - we have truth labels assigned to the data </a:t>
            </a:r>
            <a:endParaRPr/>
          </a:p>
          <a:p>
            <a:pPr indent="-298450" lvl="0" marL="457200" rtl="0" algn="l">
              <a:spcBef>
                <a:spcPts val="0"/>
              </a:spcBef>
              <a:spcAft>
                <a:spcPts val="0"/>
              </a:spcAft>
              <a:buSzPts val="1100"/>
              <a:buChar char="●"/>
            </a:pPr>
            <a:r>
              <a:rPr lang="en"/>
              <a:t>Task : a learn a function that learn the relationship between the input and the output. E.g classification or regression</a:t>
            </a:r>
            <a:endParaRPr/>
          </a:p>
          <a:p>
            <a:pPr indent="-298450" lvl="0" marL="457200" rtl="0" algn="l">
              <a:spcBef>
                <a:spcPts val="0"/>
              </a:spcBef>
              <a:spcAft>
                <a:spcPts val="0"/>
              </a:spcAft>
              <a:buSzPts val="1100"/>
              <a:buChar char="●"/>
            </a:pPr>
            <a:r>
              <a:rPr lang="en"/>
              <a:t>Unsupervised </a:t>
            </a:r>
            <a:r>
              <a:rPr lang="en"/>
              <a:t>learning</a:t>
            </a:r>
            <a:r>
              <a:rPr lang="en"/>
              <a:t> -the system does not know what is right or wrong and tries to learn the structure of the data.</a:t>
            </a:r>
            <a:endParaRPr/>
          </a:p>
          <a:p>
            <a:pPr indent="-298450" lvl="0" marL="457200" rtl="0" algn="l">
              <a:spcBef>
                <a:spcPts val="0"/>
              </a:spcBef>
              <a:spcAft>
                <a:spcPts val="0"/>
              </a:spcAft>
              <a:buSzPts val="1100"/>
              <a:buChar char="●"/>
            </a:pPr>
            <a:r>
              <a:rPr lang="en"/>
              <a:t>E.g clustering, representation learning.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RL is a </a:t>
            </a:r>
            <a:r>
              <a:rPr lang="en"/>
              <a:t>learning</a:t>
            </a:r>
            <a:r>
              <a:rPr lang="en"/>
              <a:t> paradigm where the robot operate in a uncertain environment. The system employs trial and error methods to come up with a solution for a given problem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78c82180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78c82180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78c82180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78c82180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5c5c312c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5c5c312c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Satisfy both Quantitative and Qualitative behaviors for a given specification in a fragment of LTL(GR(1))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78c82180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78c82180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Learning with guarantees :</a:t>
            </a:r>
            <a:endParaRPr/>
          </a:p>
          <a:p>
            <a:pPr indent="-298450" lvl="0" marL="457200" rtl="0" algn="l">
              <a:spcBef>
                <a:spcPts val="0"/>
              </a:spcBef>
              <a:spcAft>
                <a:spcPts val="0"/>
              </a:spcAft>
              <a:buSzPts val="1100"/>
              <a:buChar char="●"/>
            </a:pPr>
            <a:r>
              <a:rPr lang="en"/>
              <a:t>Ensure that the robot satisfies all the constraints during the task execution - Qualitative behaviors</a:t>
            </a:r>
            <a:endParaRPr/>
          </a:p>
          <a:p>
            <a:pPr indent="-298450" lvl="0" marL="457200" rtl="0" algn="l">
              <a:spcBef>
                <a:spcPts val="0"/>
              </a:spcBef>
              <a:spcAft>
                <a:spcPts val="0"/>
              </a:spcAft>
              <a:buSzPts val="1100"/>
              <a:buChar char="●"/>
            </a:pPr>
            <a:r>
              <a:rPr lang="en"/>
              <a:t>Ensure that the robot perform the given task optimally  - Quantitative behaviors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78c82180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78c82180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Games help us </a:t>
            </a:r>
            <a:r>
              <a:rPr lang="en"/>
              <a:t>efficiently</a:t>
            </a:r>
            <a:r>
              <a:rPr lang="en"/>
              <a:t> reason about qualitative and quantitative aspects of each player</a:t>
            </a:r>
            <a:endParaRPr/>
          </a:p>
          <a:p>
            <a:pPr indent="-298450" lvl="0" marL="457200" rtl="0" algn="l">
              <a:spcBef>
                <a:spcPts val="0"/>
              </a:spcBef>
              <a:spcAft>
                <a:spcPts val="0"/>
              </a:spcAft>
              <a:buSzPts val="1100"/>
              <a:buChar char="●"/>
            </a:pPr>
            <a:r>
              <a:rPr lang="en"/>
              <a:t>Specify</a:t>
            </a:r>
            <a:r>
              <a:rPr lang="en"/>
              <a:t> the task in GR1 is a fragment of LTL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a:off x="0" y="-4575"/>
            <a:ext cx="9144000" cy="1727100"/>
          </a:xfrm>
          <a:prstGeom prst="rect">
            <a:avLst/>
          </a:prstGeom>
          <a:solidFill>
            <a:srgbClr val="CFB87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2650950" y="-2655376"/>
            <a:ext cx="1727100" cy="7028700"/>
          </a:xfrm>
          <a:prstGeom prst="round1Rect">
            <a:avLst>
              <a:gd fmla="val 35500" name="adj"/>
            </a:avLst>
          </a:prstGeom>
          <a:solidFill>
            <a:srgbClr val="CFB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4" name="Google Shape;54;p11"/>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8" name="Google Shape;58;p12"/>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3"/>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61" name="Shape 61"/>
        <p:cNvGrpSpPr/>
        <p:nvPr/>
      </p:nvGrpSpPr>
      <p:grpSpPr>
        <a:xfrm>
          <a:off x="0" y="0"/>
          <a:ext cx="0" cy="0"/>
          <a:chOff x="0" y="0"/>
          <a:chExt cx="0" cy="0"/>
        </a:xfrm>
      </p:grpSpPr>
      <p:sp>
        <p:nvSpPr>
          <p:cNvPr id="62" name="Google Shape;62;p1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311700" y="315925"/>
            <a:ext cx="8520600" cy="831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_2">
    <p:spTree>
      <p:nvGrpSpPr>
        <p:cNvPr id="70" name="Shape 70"/>
        <p:cNvGrpSpPr/>
        <p:nvPr/>
      </p:nvGrpSpPr>
      <p:grpSpPr>
        <a:xfrm>
          <a:off x="0" y="0"/>
          <a:ext cx="0" cy="0"/>
          <a:chOff x="0" y="0"/>
          <a:chExt cx="0" cy="0"/>
        </a:xfrm>
      </p:grpSpPr>
      <p:sp>
        <p:nvSpPr>
          <p:cNvPr id="71" name="Google Shape;71;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4">
  <p:cSld name="CUSTOM_3">
    <p:spTree>
      <p:nvGrpSpPr>
        <p:cNvPr id="14" name="Shape 14"/>
        <p:cNvGrpSpPr/>
        <p:nvPr/>
      </p:nvGrpSpPr>
      <p:grpSpPr>
        <a:xfrm>
          <a:off x="0" y="0"/>
          <a:ext cx="0" cy="0"/>
          <a:chOff x="0" y="0"/>
          <a:chExt cx="0" cy="0"/>
        </a:xfrm>
      </p:grpSpPr>
      <p:sp>
        <p:nvSpPr>
          <p:cNvPr id="15" name="Google Shape;15;p3"/>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4"/>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4"/>
          <p:cNvPicPr preferRelativeResize="0"/>
          <p:nvPr/>
        </p:nvPicPr>
        <p:blipFill rotWithShape="1">
          <a:blip r:embed="rId2">
            <a:alphaModFix/>
          </a:blip>
          <a:srcRect b="15886" l="8188" r="10813" t="11608"/>
          <a:stretch/>
        </p:blipFill>
        <p:spPr>
          <a:xfrm>
            <a:off x="8453725" y="66750"/>
            <a:ext cx="567425" cy="677250"/>
          </a:xfrm>
          <a:prstGeom prst="rect">
            <a:avLst/>
          </a:prstGeom>
          <a:noFill/>
          <a:ln>
            <a:noFill/>
          </a:ln>
        </p:spPr>
      </p:pic>
      <p:cxnSp>
        <p:nvCxnSpPr>
          <p:cNvPr id="21" name="Google Shape;21;p4"/>
          <p:cNvCxnSpPr/>
          <p:nvPr/>
        </p:nvCxnSpPr>
        <p:spPr>
          <a:xfrm>
            <a:off x="-2300" y="812425"/>
            <a:ext cx="9147600" cy="0"/>
          </a:xfrm>
          <a:prstGeom prst="straightConnector1">
            <a:avLst/>
          </a:prstGeom>
          <a:noFill/>
          <a:ln cap="flat" cmpd="sng" w="28575">
            <a:solidFill>
              <a:srgbClr val="CFB87C"/>
            </a:solidFill>
            <a:prstDash val="solid"/>
            <a:round/>
            <a:headEnd len="med" w="med" type="none"/>
            <a:tailEnd len="med" w="med" type="none"/>
          </a:ln>
        </p:spPr>
      </p:cxnSp>
      <p:cxnSp>
        <p:nvCxnSpPr>
          <p:cNvPr id="22" name="Google Shape;22;p4"/>
          <p:cNvCxnSpPr/>
          <p:nvPr/>
        </p:nvCxnSpPr>
        <p:spPr>
          <a:xfrm>
            <a:off x="-2300" y="4712625"/>
            <a:ext cx="9147600" cy="0"/>
          </a:xfrm>
          <a:prstGeom prst="straightConnector1">
            <a:avLst/>
          </a:prstGeom>
          <a:noFill/>
          <a:ln cap="flat" cmpd="sng" w="28575">
            <a:solidFill>
              <a:srgbClr val="CFB87C"/>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5"/>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lnSpc>
                <a:spcPct val="100000"/>
              </a:lnSpc>
              <a:spcBef>
                <a:spcPts val="1000"/>
              </a:spcBef>
              <a:spcAft>
                <a:spcPts val="0"/>
              </a:spcAft>
              <a:buClr>
                <a:schemeClr val="dk1"/>
              </a:buClr>
              <a:buSzPts val="1800"/>
              <a:buChar char="●"/>
              <a:defRPr>
                <a:solidFill>
                  <a:schemeClr val="dk1"/>
                </a:solidFill>
              </a:defRPr>
            </a:lvl1pPr>
            <a:lvl2pPr indent="-317500" lvl="1" marL="914400">
              <a:lnSpc>
                <a:spcPct val="100000"/>
              </a:lnSpc>
              <a:spcBef>
                <a:spcPts val="1000"/>
              </a:spcBef>
              <a:spcAft>
                <a:spcPts val="0"/>
              </a:spcAft>
              <a:buClr>
                <a:schemeClr val="dk1"/>
              </a:buClr>
              <a:buSzPts val="1400"/>
              <a:buChar char="○"/>
              <a:defRPr>
                <a:solidFill>
                  <a:schemeClr val="dk1"/>
                </a:solidFill>
              </a:defRPr>
            </a:lvl2pPr>
            <a:lvl3pPr indent="-317500" lvl="2" marL="1371600">
              <a:lnSpc>
                <a:spcPct val="100000"/>
              </a:lnSpc>
              <a:spcBef>
                <a:spcPts val="1000"/>
              </a:spcBef>
              <a:spcAft>
                <a:spcPts val="0"/>
              </a:spcAft>
              <a:buClr>
                <a:schemeClr val="dk1"/>
              </a:buClr>
              <a:buSzPts val="1400"/>
              <a:buChar char="■"/>
              <a:defRPr>
                <a:solidFill>
                  <a:schemeClr val="dk1"/>
                </a:solidFill>
              </a:defRPr>
            </a:lvl3pPr>
            <a:lvl4pPr indent="-317500" lvl="3" marL="1828800">
              <a:lnSpc>
                <a:spcPct val="100000"/>
              </a:lnSpc>
              <a:spcBef>
                <a:spcPts val="1000"/>
              </a:spcBef>
              <a:spcAft>
                <a:spcPts val="0"/>
              </a:spcAft>
              <a:buClr>
                <a:schemeClr val="dk1"/>
              </a:buClr>
              <a:buSzPts val="1400"/>
              <a:buChar char="●"/>
              <a:defRPr>
                <a:solidFill>
                  <a:schemeClr val="dk1"/>
                </a:solidFill>
              </a:defRPr>
            </a:lvl4pPr>
            <a:lvl5pPr indent="-317500" lvl="4" marL="2286000">
              <a:lnSpc>
                <a:spcPct val="100000"/>
              </a:lnSpc>
              <a:spcBef>
                <a:spcPts val="1000"/>
              </a:spcBef>
              <a:spcAft>
                <a:spcPts val="0"/>
              </a:spcAft>
              <a:buClr>
                <a:schemeClr val="dk1"/>
              </a:buClr>
              <a:buSzPts val="1400"/>
              <a:buChar char="○"/>
              <a:defRPr>
                <a:solidFill>
                  <a:schemeClr val="dk1"/>
                </a:solidFill>
              </a:defRPr>
            </a:lvl5pPr>
            <a:lvl6pPr indent="-317500" lvl="5" marL="2743200">
              <a:lnSpc>
                <a:spcPct val="100000"/>
              </a:lnSpc>
              <a:spcBef>
                <a:spcPts val="1000"/>
              </a:spcBef>
              <a:spcAft>
                <a:spcPts val="0"/>
              </a:spcAft>
              <a:buClr>
                <a:schemeClr val="dk1"/>
              </a:buClr>
              <a:buSzPts val="1400"/>
              <a:buChar char="■"/>
              <a:defRPr>
                <a:solidFill>
                  <a:schemeClr val="dk1"/>
                </a:solidFill>
              </a:defRPr>
            </a:lvl6pPr>
            <a:lvl7pPr indent="-317500" lvl="6" marL="3200400">
              <a:lnSpc>
                <a:spcPct val="100000"/>
              </a:lnSpc>
              <a:spcBef>
                <a:spcPts val="1000"/>
              </a:spcBef>
              <a:spcAft>
                <a:spcPts val="0"/>
              </a:spcAft>
              <a:buClr>
                <a:schemeClr val="dk1"/>
              </a:buClr>
              <a:buSzPts val="1400"/>
              <a:buChar char="●"/>
              <a:defRPr>
                <a:solidFill>
                  <a:schemeClr val="dk1"/>
                </a:solidFill>
              </a:defRPr>
            </a:lvl7pPr>
            <a:lvl8pPr indent="-317500" lvl="7" marL="3657600">
              <a:lnSpc>
                <a:spcPct val="100000"/>
              </a:lnSpc>
              <a:spcBef>
                <a:spcPts val="1000"/>
              </a:spcBef>
              <a:spcAft>
                <a:spcPts val="0"/>
              </a:spcAft>
              <a:buClr>
                <a:schemeClr val="dk1"/>
              </a:buClr>
              <a:buSzPts val="1400"/>
              <a:buChar char="○"/>
              <a:defRPr>
                <a:solidFill>
                  <a:schemeClr val="dk1"/>
                </a:solidFill>
              </a:defRPr>
            </a:lvl8pPr>
            <a:lvl9pPr indent="-317500" lvl="8" marL="4114800">
              <a:lnSpc>
                <a:spcPct val="100000"/>
              </a:lnSpc>
              <a:spcBef>
                <a:spcPts val="1000"/>
              </a:spcBef>
              <a:spcAft>
                <a:spcPts val="0"/>
              </a:spcAft>
              <a:buClr>
                <a:schemeClr val="dk1"/>
              </a:buClr>
              <a:buSzPts val="1400"/>
              <a:buChar char="■"/>
              <a:defRPr>
                <a:solidFill>
                  <a:schemeClr val="dk1"/>
                </a:solidFill>
              </a:defRPr>
            </a:lvl9pPr>
          </a:lstStyle>
          <a:p/>
        </p:txBody>
      </p:sp>
      <p:pic>
        <p:nvPicPr>
          <p:cNvPr id="26" name="Google Shape;26;p5"/>
          <p:cNvPicPr preferRelativeResize="0"/>
          <p:nvPr/>
        </p:nvPicPr>
        <p:blipFill rotWithShape="1">
          <a:blip r:embed="rId2">
            <a:alphaModFix/>
          </a:blip>
          <a:srcRect b="15886" l="8188" r="10813" t="11608"/>
          <a:stretch/>
        </p:blipFill>
        <p:spPr>
          <a:xfrm>
            <a:off x="8453725" y="66750"/>
            <a:ext cx="567425" cy="677250"/>
          </a:xfrm>
          <a:prstGeom prst="rect">
            <a:avLst/>
          </a:prstGeom>
          <a:noFill/>
          <a:ln>
            <a:noFill/>
          </a:ln>
        </p:spPr>
      </p:pic>
      <p:cxnSp>
        <p:nvCxnSpPr>
          <p:cNvPr id="27" name="Google Shape;27;p5"/>
          <p:cNvCxnSpPr/>
          <p:nvPr/>
        </p:nvCxnSpPr>
        <p:spPr>
          <a:xfrm>
            <a:off x="-2300" y="812425"/>
            <a:ext cx="9147600" cy="0"/>
          </a:xfrm>
          <a:prstGeom prst="straightConnector1">
            <a:avLst/>
          </a:prstGeom>
          <a:noFill/>
          <a:ln cap="flat" cmpd="sng" w="28575">
            <a:solidFill>
              <a:srgbClr val="CFB87C"/>
            </a:solidFill>
            <a:prstDash val="solid"/>
            <a:round/>
            <a:headEnd len="med" w="med" type="none"/>
            <a:tailEnd len="med" w="med" type="none"/>
          </a:ln>
        </p:spPr>
      </p:cxnSp>
      <p:cxnSp>
        <p:nvCxnSpPr>
          <p:cNvPr id="28" name="Google Shape;28;p5"/>
          <p:cNvCxnSpPr/>
          <p:nvPr/>
        </p:nvCxnSpPr>
        <p:spPr>
          <a:xfrm>
            <a:off x="-2300" y="4712625"/>
            <a:ext cx="9147600" cy="0"/>
          </a:xfrm>
          <a:prstGeom prst="straightConnector1">
            <a:avLst/>
          </a:prstGeom>
          <a:noFill/>
          <a:ln cap="flat" cmpd="sng" w="28575">
            <a:solidFill>
              <a:srgbClr val="CFB87C"/>
            </a:solidFill>
            <a:prstDash val="solid"/>
            <a:round/>
            <a:headEnd len="med" w="med" type="none"/>
            <a:tailEnd len="med" w="med" type="none"/>
          </a:ln>
        </p:spPr>
      </p:cxnSp>
      <p:sp>
        <p:nvSpPr>
          <p:cNvPr id="29" name="Google Shape;29;p5"/>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500"/>
              <a:buNone/>
              <a:defRPr b="0" sz="1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5"/>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6"/>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6"/>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7"/>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8"/>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 name="Google Shape;45;p9"/>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1" name="Google Shape;51;p10"/>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300" y="119025"/>
            <a:ext cx="5439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xygen"/>
              <a:buNone/>
              <a:defRPr b="1" sz="2800">
                <a:solidFill>
                  <a:schemeClr val="dk1"/>
                </a:solidFill>
                <a:latin typeface="Oxygen"/>
                <a:ea typeface="Oxygen"/>
                <a:cs typeface="Oxygen"/>
                <a:sym typeface="Oxyge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xygen"/>
              <a:buChar char="●"/>
              <a:defRPr sz="1800">
                <a:solidFill>
                  <a:schemeClr val="dk2"/>
                </a:solidFill>
                <a:latin typeface="Oxygen"/>
                <a:ea typeface="Oxygen"/>
                <a:cs typeface="Oxygen"/>
                <a:sym typeface="Oxygen"/>
              </a:defRPr>
            </a:lvl1pPr>
            <a:lvl2pPr indent="-317500" lvl="1" marL="914400">
              <a:lnSpc>
                <a:spcPct val="115000"/>
              </a:lnSpc>
              <a:spcBef>
                <a:spcPts val="1600"/>
              </a:spcBef>
              <a:spcAft>
                <a:spcPts val="0"/>
              </a:spcAft>
              <a:buClr>
                <a:schemeClr val="dk2"/>
              </a:buClr>
              <a:buSzPts val="1400"/>
              <a:buFont typeface="Oxygen"/>
              <a:buChar char="○"/>
              <a:defRPr>
                <a:solidFill>
                  <a:schemeClr val="dk2"/>
                </a:solidFill>
                <a:latin typeface="Oxygen"/>
                <a:ea typeface="Oxygen"/>
                <a:cs typeface="Oxygen"/>
                <a:sym typeface="Oxygen"/>
              </a:defRPr>
            </a:lvl2pPr>
            <a:lvl3pPr indent="-317500" lvl="2" marL="1371600">
              <a:lnSpc>
                <a:spcPct val="115000"/>
              </a:lnSpc>
              <a:spcBef>
                <a:spcPts val="1600"/>
              </a:spcBef>
              <a:spcAft>
                <a:spcPts val="0"/>
              </a:spcAft>
              <a:buClr>
                <a:schemeClr val="dk2"/>
              </a:buClr>
              <a:buSzPts val="1400"/>
              <a:buFont typeface="Oxygen"/>
              <a:buChar char="■"/>
              <a:defRPr>
                <a:solidFill>
                  <a:schemeClr val="dk2"/>
                </a:solidFill>
                <a:latin typeface="Oxygen"/>
                <a:ea typeface="Oxygen"/>
                <a:cs typeface="Oxygen"/>
                <a:sym typeface="Oxygen"/>
              </a:defRPr>
            </a:lvl3pPr>
            <a:lvl4pPr indent="-317500" lvl="3" marL="1828800">
              <a:lnSpc>
                <a:spcPct val="115000"/>
              </a:lnSpc>
              <a:spcBef>
                <a:spcPts val="1600"/>
              </a:spcBef>
              <a:spcAft>
                <a:spcPts val="0"/>
              </a:spcAft>
              <a:buClr>
                <a:schemeClr val="dk2"/>
              </a:buClr>
              <a:buSzPts val="1400"/>
              <a:buFont typeface="Oxygen"/>
              <a:buChar char="●"/>
              <a:defRPr>
                <a:solidFill>
                  <a:schemeClr val="dk2"/>
                </a:solidFill>
                <a:latin typeface="Oxygen"/>
                <a:ea typeface="Oxygen"/>
                <a:cs typeface="Oxygen"/>
                <a:sym typeface="Oxygen"/>
              </a:defRPr>
            </a:lvl4pPr>
            <a:lvl5pPr indent="-317500" lvl="4" marL="2286000">
              <a:lnSpc>
                <a:spcPct val="115000"/>
              </a:lnSpc>
              <a:spcBef>
                <a:spcPts val="1600"/>
              </a:spcBef>
              <a:spcAft>
                <a:spcPts val="0"/>
              </a:spcAft>
              <a:buClr>
                <a:schemeClr val="dk2"/>
              </a:buClr>
              <a:buSzPts val="1400"/>
              <a:buFont typeface="Oxygen"/>
              <a:buChar char="○"/>
              <a:defRPr>
                <a:solidFill>
                  <a:schemeClr val="dk2"/>
                </a:solidFill>
                <a:latin typeface="Oxygen"/>
                <a:ea typeface="Oxygen"/>
                <a:cs typeface="Oxygen"/>
                <a:sym typeface="Oxygen"/>
              </a:defRPr>
            </a:lvl5pPr>
            <a:lvl6pPr indent="-317500" lvl="5" marL="2743200">
              <a:lnSpc>
                <a:spcPct val="115000"/>
              </a:lnSpc>
              <a:spcBef>
                <a:spcPts val="1600"/>
              </a:spcBef>
              <a:spcAft>
                <a:spcPts val="0"/>
              </a:spcAft>
              <a:buClr>
                <a:schemeClr val="dk2"/>
              </a:buClr>
              <a:buSzPts val="1400"/>
              <a:buFont typeface="Oxygen"/>
              <a:buChar char="■"/>
              <a:defRPr>
                <a:solidFill>
                  <a:schemeClr val="dk2"/>
                </a:solidFill>
                <a:latin typeface="Oxygen"/>
                <a:ea typeface="Oxygen"/>
                <a:cs typeface="Oxygen"/>
                <a:sym typeface="Oxygen"/>
              </a:defRPr>
            </a:lvl6pPr>
            <a:lvl7pPr indent="-317500" lvl="6" marL="3200400">
              <a:lnSpc>
                <a:spcPct val="115000"/>
              </a:lnSpc>
              <a:spcBef>
                <a:spcPts val="1600"/>
              </a:spcBef>
              <a:spcAft>
                <a:spcPts val="0"/>
              </a:spcAft>
              <a:buClr>
                <a:schemeClr val="dk2"/>
              </a:buClr>
              <a:buSzPts val="1400"/>
              <a:buFont typeface="Oxygen"/>
              <a:buChar char="●"/>
              <a:defRPr>
                <a:solidFill>
                  <a:schemeClr val="dk2"/>
                </a:solidFill>
                <a:latin typeface="Oxygen"/>
                <a:ea typeface="Oxygen"/>
                <a:cs typeface="Oxygen"/>
                <a:sym typeface="Oxygen"/>
              </a:defRPr>
            </a:lvl7pPr>
            <a:lvl8pPr indent="-317500" lvl="7" marL="3657600">
              <a:lnSpc>
                <a:spcPct val="115000"/>
              </a:lnSpc>
              <a:spcBef>
                <a:spcPts val="1600"/>
              </a:spcBef>
              <a:spcAft>
                <a:spcPts val="0"/>
              </a:spcAft>
              <a:buClr>
                <a:schemeClr val="dk2"/>
              </a:buClr>
              <a:buSzPts val="1400"/>
              <a:buFont typeface="Oxygen"/>
              <a:buChar char="○"/>
              <a:defRPr>
                <a:solidFill>
                  <a:schemeClr val="dk2"/>
                </a:solidFill>
                <a:latin typeface="Oxygen"/>
                <a:ea typeface="Oxygen"/>
                <a:cs typeface="Oxygen"/>
                <a:sym typeface="Oxygen"/>
              </a:defRPr>
            </a:lvl8pPr>
            <a:lvl9pPr indent="-317500" lvl="8" marL="4114800">
              <a:lnSpc>
                <a:spcPct val="115000"/>
              </a:lnSpc>
              <a:spcBef>
                <a:spcPts val="1600"/>
              </a:spcBef>
              <a:spcAft>
                <a:spcPts val="1600"/>
              </a:spcAft>
              <a:buClr>
                <a:schemeClr val="dk2"/>
              </a:buClr>
              <a:buSzPts val="1400"/>
              <a:buFont typeface="Oxygen"/>
              <a:buChar char="■"/>
              <a:defRPr>
                <a:solidFill>
                  <a:schemeClr val="dk2"/>
                </a:solidFill>
                <a:latin typeface="Oxygen"/>
                <a:ea typeface="Oxygen"/>
                <a:cs typeface="Oxygen"/>
                <a:sym typeface="Oxygen"/>
              </a:defRPr>
            </a:lvl9pPr>
          </a:lstStyle>
          <a:p/>
        </p:txBody>
      </p:sp>
      <p:sp>
        <p:nvSpPr>
          <p:cNvPr id="8" name="Google Shape;8;p1"/>
          <p:cNvSpPr txBox="1"/>
          <p:nvPr/>
        </p:nvSpPr>
        <p:spPr>
          <a:xfrm>
            <a:off x="6051925" y="229050"/>
            <a:ext cx="20835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Oxygen"/>
                <a:ea typeface="Oxygen"/>
                <a:cs typeface="Oxygen"/>
                <a:sym typeface="Oxygen"/>
              </a:defRPr>
            </a:lvl1pPr>
            <a:lvl2pPr lvl="1" algn="r">
              <a:buNone/>
              <a:defRPr sz="1300">
                <a:solidFill>
                  <a:schemeClr val="dk2"/>
                </a:solidFill>
                <a:latin typeface="Oxygen"/>
                <a:ea typeface="Oxygen"/>
                <a:cs typeface="Oxygen"/>
                <a:sym typeface="Oxygen"/>
              </a:defRPr>
            </a:lvl2pPr>
            <a:lvl3pPr lvl="2" algn="r">
              <a:buNone/>
              <a:defRPr sz="1300">
                <a:solidFill>
                  <a:schemeClr val="dk2"/>
                </a:solidFill>
                <a:latin typeface="Oxygen"/>
                <a:ea typeface="Oxygen"/>
                <a:cs typeface="Oxygen"/>
                <a:sym typeface="Oxygen"/>
              </a:defRPr>
            </a:lvl3pPr>
            <a:lvl4pPr lvl="3" algn="r">
              <a:buNone/>
              <a:defRPr sz="1300">
                <a:solidFill>
                  <a:schemeClr val="dk2"/>
                </a:solidFill>
                <a:latin typeface="Oxygen"/>
                <a:ea typeface="Oxygen"/>
                <a:cs typeface="Oxygen"/>
                <a:sym typeface="Oxygen"/>
              </a:defRPr>
            </a:lvl4pPr>
            <a:lvl5pPr lvl="4" algn="r">
              <a:buNone/>
              <a:defRPr sz="1300">
                <a:solidFill>
                  <a:schemeClr val="dk2"/>
                </a:solidFill>
                <a:latin typeface="Oxygen"/>
                <a:ea typeface="Oxygen"/>
                <a:cs typeface="Oxygen"/>
                <a:sym typeface="Oxygen"/>
              </a:defRPr>
            </a:lvl5pPr>
            <a:lvl6pPr lvl="5" algn="r">
              <a:buNone/>
              <a:defRPr sz="1300">
                <a:solidFill>
                  <a:schemeClr val="dk2"/>
                </a:solidFill>
                <a:latin typeface="Oxygen"/>
                <a:ea typeface="Oxygen"/>
                <a:cs typeface="Oxygen"/>
                <a:sym typeface="Oxygen"/>
              </a:defRPr>
            </a:lvl6pPr>
            <a:lvl7pPr lvl="6" algn="r">
              <a:buNone/>
              <a:defRPr sz="1300">
                <a:solidFill>
                  <a:schemeClr val="dk2"/>
                </a:solidFill>
                <a:latin typeface="Oxygen"/>
                <a:ea typeface="Oxygen"/>
                <a:cs typeface="Oxygen"/>
                <a:sym typeface="Oxygen"/>
              </a:defRPr>
            </a:lvl7pPr>
            <a:lvl8pPr lvl="7" algn="r">
              <a:buNone/>
              <a:defRPr sz="1300">
                <a:solidFill>
                  <a:schemeClr val="dk2"/>
                </a:solidFill>
                <a:latin typeface="Oxygen"/>
                <a:ea typeface="Oxygen"/>
                <a:cs typeface="Oxygen"/>
                <a:sym typeface="Oxygen"/>
              </a:defRPr>
            </a:lvl8pPr>
            <a:lvl9pPr lvl="8" algn="r">
              <a:buNone/>
              <a:defRPr sz="1300">
                <a:solidFill>
                  <a:schemeClr val="dk2"/>
                </a:solidFill>
                <a:latin typeface="Oxygen"/>
                <a:ea typeface="Oxygen"/>
                <a:cs typeface="Oxygen"/>
                <a:sym typeface="Oxygen"/>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gif"/><Relationship Id="rId4" Type="http://schemas.openxmlformats.org/officeDocument/2006/relationships/image" Target="../media/image26.gif"/><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ai.berkeley.edu/lecture_slid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nvSpPr>
        <p:spPr>
          <a:xfrm>
            <a:off x="412925" y="2368900"/>
            <a:ext cx="8251200" cy="21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xygen"/>
                <a:ea typeface="Oxygen"/>
                <a:cs typeface="Oxygen"/>
                <a:sym typeface="Oxygen"/>
              </a:rPr>
              <a:t>Correct-by-Synthesis Reinforcement Learning with temporal Logic </a:t>
            </a:r>
            <a:r>
              <a:rPr lang="en" sz="2400">
                <a:latin typeface="Oxygen"/>
                <a:ea typeface="Oxygen"/>
                <a:cs typeface="Oxygen"/>
                <a:sym typeface="Oxygen"/>
              </a:rPr>
              <a:t>constraints</a:t>
            </a:r>
            <a:r>
              <a:rPr baseline="30000" lang="en" sz="2400">
                <a:latin typeface="Oxygen"/>
                <a:ea typeface="Oxygen"/>
                <a:cs typeface="Oxygen"/>
                <a:sym typeface="Oxygen"/>
              </a:rPr>
              <a:t>1</a:t>
            </a:r>
            <a:endParaRPr baseline="30000" sz="2400">
              <a:latin typeface="Oxygen"/>
              <a:ea typeface="Oxygen"/>
              <a:cs typeface="Oxygen"/>
              <a:sym typeface="Oxygen"/>
            </a:endParaRPr>
          </a:p>
          <a:p>
            <a:pPr indent="0" lvl="0" marL="0" rtl="0" algn="ctr">
              <a:spcBef>
                <a:spcPts val="0"/>
              </a:spcBef>
              <a:spcAft>
                <a:spcPts val="0"/>
              </a:spcAft>
              <a:buNone/>
            </a:pPr>
            <a:r>
              <a:rPr lang="en" sz="2400">
                <a:latin typeface="Oxygen"/>
                <a:ea typeface="Oxygen"/>
                <a:cs typeface="Oxygen"/>
                <a:sym typeface="Oxygen"/>
              </a:rPr>
              <a:t>(Learning </a:t>
            </a:r>
            <a:r>
              <a:rPr b="1" lang="en" sz="2400">
                <a:latin typeface="Oxygen"/>
                <a:ea typeface="Oxygen"/>
                <a:cs typeface="Oxygen"/>
                <a:sym typeface="Oxygen"/>
              </a:rPr>
              <a:t>with guarantees</a:t>
            </a:r>
            <a:r>
              <a:rPr lang="en" sz="2400">
                <a:latin typeface="Oxygen"/>
                <a:ea typeface="Oxygen"/>
                <a:cs typeface="Oxygen"/>
                <a:sym typeface="Oxygen"/>
              </a:rPr>
              <a:t>)</a:t>
            </a:r>
            <a:endParaRPr sz="2400">
              <a:latin typeface="Oxygen"/>
              <a:ea typeface="Oxygen"/>
              <a:cs typeface="Oxygen"/>
              <a:sym typeface="Oxygen"/>
            </a:endParaRPr>
          </a:p>
          <a:p>
            <a:pPr indent="0" lvl="0" marL="0" rtl="0" algn="ctr">
              <a:spcBef>
                <a:spcPts val="0"/>
              </a:spcBef>
              <a:spcAft>
                <a:spcPts val="0"/>
              </a:spcAft>
              <a:buNone/>
            </a:pPr>
            <a:r>
              <a:t/>
            </a:r>
            <a:endParaRPr sz="2400">
              <a:latin typeface="Oxygen"/>
              <a:ea typeface="Oxygen"/>
              <a:cs typeface="Oxygen"/>
              <a:sym typeface="Oxygen"/>
            </a:endParaRPr>
          </a:p>
          <a:p>
            <a:pPr indent="0" lvl="0" marL="0" rtl="0" algn="ctr">
              <a:spcBef>
                <a:spcPts val="0"/>
              </a:spcBef>
              <a:spcAft>
                <a:spcPts val="0"/>
              </a:spcAft>
              <a:buNone/>
            </a:pPr>
            <a:r>
              <a:rPr lang="en" sz="2400">
                <a:latin typeface="Oxygen"/>
                <a:ea typeface="Oxygen"/>
                <a:cs typeface="Oxygen"/>
                <a:sym typeface="Oxygen"/>
              </a:rPr>
              <a:t>- </a:t>
            </a:r>
            <a:r>
              <a:rPr lang="en" sz="2400">
                <a:latin typeface="Oxygen"/>
                <a:ea typeface="Oxygen"/>
                <a:cs typeface="Oxygen"/>
                <a:sym typeface="Oxygen"/>
              </a:rPr>
              <a:t>Karan Muvvala</a:t>
            </a:r>
            <a:endParaRPr sz="2400">
              <a:latin typeface="Oxygen"/>
              <a:ea typeface="Oxygen"/>
              <a:cs typeface="Oxygen"/>
              <a:sym typeface="Oxygen"/>
            </a:endParaRPr>
          </a:p>
          <a:p>
            <a:pPr indent="0" lvl="0" marL="0" rtl="0" algn="ctr">
              <a:spcBef>
                <a:spcPts val="0"/>
              </a:spcBef>
              <a:spcAft>
                <a:spcPts val="0"/>
              </a:spcAft>
              <a:buNone/>
            </a:pPr>
            <a:r>
              <a:t/>
            </a:r>
            <a:endParaRPr sz="2400">
              <a:latin typeface="Oxygen"/>
              <a:ea typeface="Oxygen"/>
              <a:cs typeface="Oxygen"/>
              <a:sym typeface="Oxygen"/>
            </a:endParaRPr>
          </a:p>
          <a:p>
            <a:pPr indent="0" lvl="0" marL="0" rtl="0" algn="ctr">
              <a:spcBef>
                <a:spcPts val="0"/>
              </a:spcBef>
              <a:spcAft>
                <a:spcPts val="0"/>
              </a:spcAft>
              <a:buNone/>
            </a:pPr>
            <a:r>
              <a:rPr lang="en" sz="1700">
                <a:latin typeface="Oxygen"/>
                <a:ea typeface="Oxygen"/>
                <a:cs typeface="Oxygen"/>
                <a:sym typeface="Oxygen"/>
              </a:rPr>
              <a:t>Code : github.com/MuvvalaKaran/CoRL</a:t>
            </a:r>
            <a:endParaRPr sz="1700">
              <a:latin typeface="Oxygen"/>
              <a:ea typeface="Oxygen"/>
              <a:cs typeface="Oxygen"/>
              <a:sym typeface="Oxygen"/>
            </a:endParaRPr>
          </a:p>
        </p:txBody>
      </p:sp>
      <p:pic>
        <p:nvPicPr>
          <p:cNvPr id="79" name="Google Shape;79;p17"/>
          <p:cNvPicPr preferRelativeResize="0"/>
          <p:nvPr/>
        </p:nvPicPr>
        <p:blipFill>
          <a:blip r:embed="rId3">
            <a:alphaModFix/>
          </a:blip>
          <a:stretch>
            <a:fillRect/>
          </a:stretch>
        </p:blipFill>
        <p:spPr>
          <a:xfrm>
            <a:off x="777513" y="49826"/>
            <a:ext cx="7588975" cy="157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Two-player games</a:t>
            </a:r>
            <a:endParaRPr b="0"/>
          </a:p>
        </p:txBody>
      </p:sp>
      <p:sp>
        <p:nvSpPr>
          <p:cNvPr id="168" name="Google Shape;168;p26"/>
          <p:cNvSpPr txBox="1"/>
          <p:nvPr>
            <p:ph idx="1" type="body"/>
          </p:nvPr>
        </p:nvSpPr>
        <p:spPr>
          <a:xfrm>
            <a:off x="316450" y="993975"/>
            <a:ext cx="85101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Clr>
                <a:schemeClr val="dk1"/>
              </a:buClr>
              <a:buSzPts val="1800"/>
              <a:buAutoNum type="arabicPeriod"/>
            </a:pPr>
            <a:r>
              <a:rPr lang="en" sz="1800">
                <a:solidFill>
                  <a:schemeClr val="dk1"/>
                </a:solidFill>
              </a:rPr>
              <a:t>Played between two players. Each player has a set of strategies that they can </a:t>
            </a:r>
            <a:r>
              <a:rPr lang="en" sz="1800">
                <a:solidFill>
                  <a:schemeClr val="dk1"/>
                </a:solidFill>
              </a:rPr>
              <a:t>choose</a:t>
            </a:r>
            <a:r>
              <a:rPr lang="en" sz="1800">
                <a:solidFill>
                  <a:schemeClr val="dk1"/>
                </a:solidFill>
              </a:rPr>
              <a:t> from and we have an payoff associated with each outcome.</a:t>
            </a:r>
            <a:endParaRPr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lang="en" sz="1800">
                <a:solidFill>
                  <a:schemeClr val="dk1"/>
                </a:solidFill>
              </a:rPr>
              <a:t>Two - type of representations </a:t>
            </a:r>
            <a:endParaRPr sz="1800">
              <a:solidFill>
                <a:schemeClr val="dk1"/>
              </a:solidFill>
            </a:endParaRPr>
          </a:p>
        </p:txBody>
      </p:sp>
      <p:sp>
        <p:nvSpPr>
          <p:cNvPr id="169" name="Google Shape;169;p26"/>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70" name="Google Shape;170;p26"/>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26"/>
          <p:cNvPicPr preferRelativeResize="0"/>
          <p:nvPr/>
        </p:nvPicPr>
        <p:blipFill rotWithShape="1">
          <a:blip r:embed="rId3">
            <a:alphaModFix/>
          </a:blip>
          <a:srcRect b="15886" l="8188" r="10813" t="11608"/>
          <a:stretch/>
        </p:blipFill>
        <p:spPr>
          <a:xfrm>
            <a:off x="8453725" y="66750"/>
            <a:ext cx="567425" cy="677250"/>
          </a:xfrm>
          <a:prstGeom prst="rect">
            <a:avLst/>
          </a:prstGeom>
          <a:noFill/>
          <a:ln>
            <a:noFill/>
          </a:ln>
        </p:spPr>
      </p:pic>
      <p:cxnSp>
        <p:nvCxnSpPr>
          <p:cNvPr id="172" name="Google Shape;172;p26"/>
          <p:cNvCxnSpPr/>
          <p:nvPr/>
        </p:nvCxnSpPr>
        <p:spPr>
          <a:xfrm>
            <a:off x="-2300" y="812425"/>
            <a:ext cx="9147600" cy="0"/>
          </a:xfrm>
          <a:prstGeom prst="straightConnector1">
            <a:avLst/>
          </a:prstGeom>
          <a:noFill/>
          <a:ln cap="flat" cmpd="sng" w="28575">
            <a:solidFill>
              <a:srgbClr val="CFB87C"/>
            </a:solidFill>
            <a:prstDash val="solid"/>
            <a:round/>
            <a:headEnd len="med" w="med" type="none"/>
            <a:tailEnd len="med" w="med" type="none"/>
          </a:ln>
        </p:spPr>
      </p:cxnSp>
      <p:cxnSp>
        <p:nvCxnSpPr>
          <p:cNvPr id="173" name="Google Shape;173;p26"/>
          <p:cNvCxnSpPr/>
          <p:nvPr/>
        </p:nvCxnSpPr>
        <p:spPr>
          <a:xfrm>
            <a:off x="-2300" y="4712625"/>
            <a:ext cx="9147600" cy="0"/>
          </a:xfrm>
          <a:prstGeom prst="straightConnector1">
            <a:avLst/>
          </a:prstGeom>
          <a:noFill/>
          <a:ln cap="flat" cmpd="sng" w="28575">
            <a:solidFill>
              <a:srgbClr val="CFB87C"/>
            </a:solidFill>
            <a:prstDash val="solid"/>
            <a:round/>
            <a:headEnd len="med" w="med" type="none"/>
            <a:tailEnd len="med" w="med" type="none"/>
          </a:ln>
        </p:spPr>
      </p:cxnSp>
      <p:pic>
        <p:nvPicPr>
          <p:cNvPr id="174" name="Google Shape;174;p26"/>
          <p:cNvPicPr preferRelativeResize="0"/>
          <p:nvPr/>
        </p:nvPicPr>
        <p:blipFill>
          <a:blip r:embed="rId4">
            <a:alphaModFix/>
          </a:blip>
          <a:stretch>
            <a:fillRect/>
          </a:stretch>
        </p:blipFill>
        <p:spPr>
          <a:xfrm>
            <a:off x="3748585" y="33375"/>
            <a:ext cx="1331660" cy="744000"/>
          </a:xfrm>
          <a:prstGeom prst="rect">
            <a:avLst/>
          </a:prstGeom>
          <a:noFill/>
          <a:ln>
            <a:noFill/>
          </a:ln>
        </p:spPr>
      </p:pic>
      <p:pic>
        <p:nvPicPr>
          <p:cNvPr id="175" name="Google Shape;175;p26"/>
          <p:cNvPicPr preferRelativeResize="0"/>
          <p:nvPr/>
        </p:nvPicPr>
        <p:blipFill>
          <a:blip r:embed="rId5">
            <a:alphaModFix/>
          </a:blip>
          <a:stretch>
            <a:fillRect/>
          </a:stretch>
        </p:blipFill>
        <p:spPr>
          <a:xfrm>
            <a:off x="1085850" y="2483225"/>
            <a:ext cx="3486150" cy="2190750"/>
          </a:xfrm>
          <a:prstGeom prst="rect">
            <a:avLst/>
          </a:prstGeom>
          <a:noFill/>
          <a:ln>
            <a:noFill/>
          </a:ln>
        </p:spPr>
      </p:pic>
      <p:pic>
        <p:nvPicPr>
          <p:cNvPr id="176" name="Google Shape;176;p26"/>
          <p:cNvPicPr preferRelativeResize="0"/>
          <p:nvPr/>
        </p:nvPicPr>
        <p:blipFill rotWithShape="1">
          <a:blip r:embed="rId6">
            <a:alphaModFix/>
          </a:blip>
          <a:srcRect b="0" l="0" r="43110" t="0"/>
          <a:stretch/>
        </p:blipFill>
        <p:spPr>
          <a:xfrm>
            <a:off x="4861250" y="2521863"/>
            <a:ext cx="3960551" cy="2113475"/>
          </a:xfrm>
          <a:prstGeom prst="rect">
            <a:avLst/>
          </a:prstGeom>
          <a:noFill/>
          <a:ln>
            <a:noFill/>
          </a:ln>
        </p:spPr>
      </p:pic>
      <p:sp>
        <p:nvSpPr>
          <p:cNvPr id="177" name="Google Shape;177;p26"/>
          <p:cNvSpPr txBox="1"/>
          <p:nvPr>
            <p:ph idx="4294967295"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500"/>
              <a:t>Step 1</a:t>
            </a:r>
            <a:endParaRPr b="0"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7"/>
          <p:cNvSpPr/>
          <p:nvPr/>
        </p:nvSpPr>
        <p:spPr>
          <a:xfrm>
            <a:off x="472100" y="3843125"/>
            <a:ext cx="4414500" cy="67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Zero-sum games</a:t>
            </a:r>
            <a:endParaRPr/>
          </a:p>
        </p:txBody>
      </p:sp>
      <p:sp>
        <p:nvSpPr>
          <p:cNvPr id="184" name="Google Shape;184;p27"/>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185" name="Google Shape;185;p27"/>
          <p:cNvSpPr txBox="1"/>
          <p:nvPr>
            <p:ph idx="1" type="body"/>
          </p:nvPr>
        </p:nvSpPr>
        <p:spPr>
          <a:xfrm>
            <a:off x="311700" y="1152475"/>
            <a:ext cx="52140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Agents have opposite utilities (values on outcomes).</a:t>
            </a:r>
            <a:endParaRPr/>
          </a:p>
          <a:p>
            <a:pPr indent="-342900" lvl="0" marL="457200" rtl="0" algn="l">
              <a:lnSpc>
                <a:spcPct val="150000"/>
              </a:lnSpc>
              <a:spcBef>
                <a:spcPts val="0"/>
              </a:spcBef>
              <a:spcAft>
                <a:spcPts val="0"/>
              </a:spcAft>
              <a:buSzPts val="1800"/>
              <a:buChar char="●"/>
            </a:pPr>
            <a:r>
              <a:rPr lang="en"/>
              <a:t>One tries to maximize(system) his payoff while the other tries to minimize(environment) it.</a:t>
            </a:r>
            <a:endParaRPr/>
          </a:p>
          <a:p>
            <a:pPr indent="-342900" lvl="0" marL="457200" rtl="0" algn="l">
              <a:lnSpc>
                <a:spcPct val="150000"/>
              </a:lnSpc>
              <a:spcBef>
                <a:spcPts val="0"/>
              </a:spcBef>
              <a:spcAft>
                <a:spcPts val="0"/>
              </a:spcAft>
              <a:buSzPts val="1800"/>
              <a:buChar char="●"/>
            </a:pPr>
            <a:r>
              <a:rPr lang="en"/>
              <a:t>Adversarial, pure competition</a:t>
            </a:r>
            <a:endParaRPr/>
          </a:p>
          <a:p>
            <a:pPr indent="-342900" lvl="0" marL="457200" rtl="0" algn="l">
              <a:lnSpc>
                <a:spcPct val="150000"/>
              </a:lnSpc>
              <a:spcBef>
                <a:spcPts val="0"/>
              </a:spcBef>
              <a:spcAft>
                <a:spcPts val="0"/>
              </a:spcAft>
              <a:buSzPts val="1800"/>
              <a:buChar char="●"/>
            </a:pPr>
            <a:r>
              <a:rPr lang="en"/>
              <a:t>Every zero-sum game has memoryless deterministic strategy</a:t>
            </a:r>
            <a:endParaRPr/>
          </a:p>
        </p:txBody>
      </p:sp>
      <p:sp>
        <p:nvSpPr>
          <p:cNvPr id="186" name="Google Shape;186;p27"/>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1</a:t>
            </a:r>
            <a:endParaRPr/>
          </a:p>
        </p:txBody>
      </p:sp>
      <p:pic>
        <p:nvPicPr>
          <p:cNvPr id="187" name="Google Shape;187;p27"/>
          <p:cNvPicPr preferRelativeResize="0"/>
          <p:nvPr/>
        </p:nvPicPr>
        <p:blipFill>
          <a:blip r:embed="rId3">
            <a:alphaModFix/>
          </a:blip>
          <a:stretch>
            <a:fillRect/>
          </a:stretch>
        </p:blipFill>
        <p:spPr>
          <a:xfrm>
            <a:off x="3273875" y="0"/>
            <a:ext cx="1234650" cy="782450"/>
          </a:xfrm>
          <a:prstGeom prst="rect">
            <a:avLst/>
          </a:prstGeom>
          <a:noFill/>
          <a:ln>
            <a:noFill/>
          </a:ln>
        </p:spPr>
      </p:pic>
      <p:pic>
        <p:nvPicPr>
          <p:cNvPr id="188" name="Google Shape;188;p27"/>
          <p:cNvPicPr preferRelativeResize="0"/>
          <p:nvPr/>
        </p:nvPicPr>
        <p:blipFill>
          <a:blip r:embed="rId4">
            <a:alphaModFix/>
          </a:blip>
          <a:stretch>
            <a:fillRect/>
          </a:stretch>
        </p:blipFill>
        <p:spPr>
          <a:xfrm>
            <a:off x="5525625" y="1152475"/>
            <a:ext cx="3486150" cy="219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Specification(</a:t>
            </a:r>
            <a:r>
              <a:rPr lang="en"/>
              <a:t>𝝋</a:t>
            </a:r>
            <a:r>
              <a:rPr lang="en"/>
              <a:t>)</a:t>
            </a:r>
            <a:endParaRPr/>
          </a:p>
        </p:txBody>
      </p:sp>
      <p:sp>
        <p:nvSpPr>
          <p:cNvPr id="194" name="Google Shape;194;p28"/>
          <p:cNvSpPr txBox="1"/>
          <p:nvPr>
            <p:ph idx="1" type="body"/>
          </p:nvPr>
        </p:nvSpPr>
        <p:spPr>
          <a:xfrm>
            <a:off x="311700" y="1012288"/>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The constraints are specified as temporal constraints within the Linear Temporal Logic(LTL) framework. </a:t>
            </a:r>
            <a:endParaRPr/>
          </a:p>
          <a:p>
            <a:pPr indent="-342900" lvl="0" marL="457200" rtl="0" algn="l">
              <a:lnSpc>
                <a:spcPct val="150000"/>
              </a:lnSpc>
              <a:spcBef>
                <a:spcPts val="0"/>
              </a:spcBef>
              <a:spcAft>
                <a:spcPts val="0"/>
              </a:spcAft>
              <a:buSzPts val="1800"/>
              <a:buChar char="●"/>
            </a:pPr>
            <a:r>
              <a:rPr lang="en"/>
              <a:t>LTL Syntax :</a:t>
            </a:r>
            <a:endParaRPr/>
          </a:p>
          <a:p>
            <a:pPr indent="0" lvl="0" marL="2286000" rtl="0" algn="l">
              <a:lnSpc>
                <a:spcPct val="150000"/>
              </a:lnSpc>
              <a:spcBef>
                <a:spcPts val="1000"/>
              </a:spcBef>
              <a:spcAft>
                <a:spcPts val="0"/>
              </a:spcAft>
              <a:buNone/>
            </a:pPr>
            <a:r>
              <a:rPr lang="en"/>
              <a:t>      </a:t>
            </a:r>
            <a:r>
              <a:rPr lang="en"/>
              <a:t>𝝋</a:t>
            </a:r>
            <a:r>
              <a:rPr lang="en"/>
              <a:t> = </a:t>
            </a:r>
            <a:r>
              <a:rPr i="1" lang="en"/>
              <a:t>p</a:t>
            </a:r>
            <a:r>
              <a:rPr lang="en"/>
              <a:t> | </a:t>
            </a:r>
            <a:r>
              <a:rPr lang="en"/>
              <a:t>𝝋</a:t>
            </a:r>
            <a:r>
              <a:rPr baseline="-25000" lang="en"/>
              <a:t>1</a:t>
            </a:r>
            <a:r>
              <a:rPr lang="en"/>
              <a:t> ⋀</a:t>
            </a:r>
            <a:r>
              <a:rPr baseline="-25000" lang="en"/>
              <a:t> </a:t>
            </a:r>
            <a:r>
              <a:rPr lang="en"/>
              <a:t> 𝝋</a:t>
            </a:r>
            <a:r>
              <a:rPr baseline="-25000" lang="en"/>
              <a:t>2</a:t>
            </a:r>
            <a:r>
              <a:rPr lang="en"/>
              <a:t> | ㄱ𝝋 | ⚪ 𝝋| 𝝋</a:t>
            </a:r>
            <a:r>
              <a:rPr baseline="-25000" lang="en"/>
              <a:t>1</a:t>
            </a:r>
            <a:r>
              <a:rPr lang="en"/>
              <a:t> U 𝝋</a:t>
            </a:r>
            <a:r>
              <a:rPr baseline="-25000" lang="en"/>
              <a:t>2</a:t>
            </a:r>
            <a:r>
              <a:rPr lang="en"/>
              <a:t> 	;	</a:t>
            </a:r>
            <a:r>
              <a:rPr i="1" lang="en"/>
              <a:t>p</a:t>
            </a:r>
            <a:r>
              <a:rPr lang="en"/>
              <a:t> ∊ </a:t>
            </a:r>
            <a:r>
              <a:rPr i="1" lang="en"/>
              <a:t>AP</a:t>
            </a:r>
            <a:endParaRPr i="1"/>
          </a:p>
          <a:p>
            <a:pPr indent="0" lvl="0" marL="0" rtl="0" algn="l">
              <a:lnSpc>
                <a:spcPct val="150000"/>
              </a:lnSpc>
              <a:spcBef>
                <a:spcPts val="1000"/>
              </a:spcBef>
              <a:spcAft>
                <a:spcPts val="0"/>
              </a:spcAft>
              <a:buNone/>
            </a:pPr>
            <a:r>
              <a:t/>
            </a:r>
            <a:endParaRPr/>
          </a:p>
        </p:txBody>
      </p:sp>
      <p:sp>
        <p:nvSpPr>
          <p:cNvPr id="195" name="Google Shape;195;p28"/>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196" name="Google Shape;196;p28"/>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Specification(𝝋)</a:t>
            </a:r>
            <a:endParaRPr/>
          </a:p>
        </p:txBody>
      </p:sp>
      <p:sp>
        <p:nvSpPr>
          <p:cNvPr id="202" name="Google Shape;202;p29"/>
          <p:cNvSpPr txBox="1"/>
          <p:nvPr>
            <p:ph idx="1" type="body"/>
          </p:nvPr>
        </p:nvSpPr>
        <p:spPr>
          <a:xfrm>
            <a:off x="311700" y="863538"/>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LTL Syntax :</a:t>
            </a:r>
            <a:endParaRPr/>
          </a:p>
          <a:p>
            <a:pPr indent="0" lvl="0" marL="2286000" rtl="0" algn="l">
              <a:lnSpc>
                <a:spcPct val="150000"/>
              </a:lnSpc>
              <a:spcBef>
                <a:spcPts val="1000"/>
              </a:spcBef>
              <a:spcAft>
                <a:spcPts val="0"/>
              </a:spcAft>
              <a:buNone/>
            </a:pPr>
            <a:r>
              <a:rPr lang="en"/>
              <a:t>      𝝋 = p | 𝝋</a:t>
            </a:r>
            <a:r>
              <a:rPr baseline="-25000" lang="en"/>
              <a:t>1</a:t>
            </a:r>
            <a:r>
              <a:rPr lang="en"/>
              <a:t> ⋀</a:t>
            </a:r>
            <a:r>
              <a:rPr baseline="-25000" lang="en"/>
              <a:t> </a:t>
            </a:r>
            <a:r>
              <a:rPr lang="en"/>
              <a:t> 𝝋</a:t>
            </a:r>
            <a:r>
              <a:rPr baseline="-25000" lang="en"/>
              <a:t>2</a:t>
            </a:r>
            <a:r>
              <a:rPr lang="en"/>
              <a:t> | ㄱ𝝋 | ⚪ 𝝋| 𝝋</a:t>
            </a:r>
            <a:r>
              <a:rPr baseline="-25000" lang="en"/>
              <a:t>1</a:t>
            </a:r>
            <a:r>
              <a:rPr lang="en"/>
              <a:t> U 𝝋</a:t>
            </a:r>
            <a:r>
              <a:rPr baseline="-25000" lang="en"/>
              <a:t>2</a:t>
            </a:r>
            <a:r>
              <a:rPr lang="en"/>
              <a:t>        </a:t>
            </a:r>
            <a:r>
              <a:rPr lang="en"/>
              <a:t>;	</a:t>
            </a:r>
            <a:r>
              <a:rPr i="1" lang="en"/>
              <a:t>p</a:t>
            </a:r>
            <a:r>
              <a:rPr lang="en"/>
              <a:t> ∊ </a:t>
            </a:r>
            <a:r>
              <a:rPr i="1" lang="en"/>
              <a:t>AP</a:t>
            </a:r>
            <a:endParaRPr/>
          </a:p>
          <a:p>
            <a:pPr indent="-342900" lvl="0" marL="457200" rtl="0" algn="l">
              <a:lnSpc>
                <a:spcPct val="150000"/>
              </a:lnSpc>
              <a:spcBef>
                <a:spcPts val="1000"/>
              </a:spcBef>
              <a:spcAft>
                <a:spcPts val="0"/>
              </a:spcAft>
              <a:buSzPts val="1800"/>
              <a:buChar char="●"/>
            </a:pPr>
            <a:r>
              <a:rPr lang="en"/>
              <a:t>LTL Specification :</a:t>
            </a:r>
            <a:endParaRPr/>
          </a:p>
          <a:p>
            <a:pPr indent="0" lvl="0" marL="457200" rtl="0" algn="l">
              <a:lnSpc>
                <a:spcPct val="150000"/>
              </a:lnSpc>
              <a:spcBef>
                <a:spcPts val="1000"/>
              </a:spcBef>
              <a:spcAft>
                <a:spcPts val="0"/>
              </a:spcAft>
              <a:buNone/>
            </a:pPr>
            <a:r>
              <a:rPr lang="en"/>
              <a:t>𝝋</a:t>
            </a:r>
            <a:r>
              <a:rPr baseline="-25000" lang="en"/>
              <a:t>1</a:t>
            </a:r>
            <a:r>
              <a:rPr lang="en"/>
              <a:t> = ㄱ𝓧</a:t>
            </a:r>
            <a:r>
              <a:rPr baseline="-25000" lang="en"/>
              <a:t>8</a:t>
            </a:r>
            <a:r>
              <a:rPr lang="en"/>
              <a:t> U ( 𝓧</a:t>
            </a:r>
            <a:r>
              <a:rPr baseline="-25000" lang="en"/>
              <a:t>2</a:t>
            </a:r>
            <a:r>
              <a:rPr lang="en"/>
              <a:t> v 𝓧</a:t>
            </a:r>
            <a:r>
              <a:rPr baseline="-25000" lang="en"/>
              <a:t>3</a:t>
            </a:r>
            <a:r>
              <a:rPr lang="en"/>
              <a:t>)</a:t>
            </a:r>
            <a:endParaRPr/>
          </a:p>
          <a:p>
            <a:pPr indent="0" lvl="0" marL="457200" rtl="0" algn="l">
              <a:lnSpc>
                <a:spcPct val="150000"/>
              </a:lnSpc>
              <a:spcBef>
                <a:spcPts val="1000"/>
              </a:spcBef>
              <a:spcAft>
                <a:spcPts val="0"/>
              </a:spcAft>
              <a:buNone/>
            </a:pPr>
            <a:r>
              <a:rPr lang="en"/>
              <a:t>𝝋</a:t>
            </a:r>
            <a:r>
              <a:rPr baseline="-25000" lang="en"/>
              <a:t>2 </a:t>
            </a:r>
            <a:r>
              <a:rPr lang="en"/>
              <a:t>= ◽⋄𝓧</a:t>
            </a:r>
            <a:r>
              <a:rPr baseline="-25000" lang="en"/>
              <a:t>4</a:t>
            </a:r>
            <a:endParaRPr/>
          </a:p>
          <a:p>
            <a:pPr indent="0" lvl="0" marL="457200" rtl="0" algn="l">
              <a:lnSpc>
                <a:spcPct val="150000"/>
              </a:lnSpc>
              <a:spcBef>
                <a:spcPts val="1000"/>
              </a:spcBef>
              <a:spcAft>
                <a:spcPts val="0"/>
              </a:spcAft>
              <a:buNone/>
            </a:pPr>
            <a:r>
              <a:rPr lang="en"/>
              <a:t>W</a:t>
            </a:r>
            <a:r>
              <a:rPr baseline="-25000" lang="en"/>
              <a:t>1</a:t>
            </a:r>
            <a:r>
              <a:rPr lang="en"/>
              <a:t> = 𝓧</a:t>
            </a:r>
            <a:r>
              <a:rPr baseline="-25000" lang="en"/>
              <a:t>4</a:t>
            </a:r>
            <a:r>
              <a:rPr lang="en"/>
              <a:t>𝓧</a:t>
            </a:r>
            <a:r>
              <a:rPr baseline="-25000" lang="en"/>
              <a:t>5</a:t>
            </a:r>
            <a:r>
              <a:rPr lang="en"/>
              <a:t>𝓧</a:t>
            </a:r>
            <a:r>
              <a:rPr baseline="-25000" lang="en"/>
              <a:t>2</a:t>
            </a:r>
            <a:r>
              <a:rPr lang="en"/>
              <a:t>𝓧</a:t>
            </a:r>
            <a:r>
              <a:rPr baseline="-25000" lang="en"/>
              <a:t>5</a:t>
            </a:r>
            <a:r>
              <a:rPr lang="en"/>
              <a:t>𝓧</a:t>
            </a:r>
            <a:r>
              <a:rPr baseline="-25000" lang="en"/>
              <a:t>8 </a:t>
            </a:r>
            <a:r>
              <a:rPr lang="en"/>
              <a:t> 		W</a:t>
            </a:r>
            <a:r>
              <a:rPr baseline="-25000" lang="en"/>
              <a:t>1</a:t>
            </a:r>
            <a:r>
              <a:rPr lang="en"/>
              <a:t> ⊨ 𝝋</a:t>
            </a:r>
            <a:r>
              <a:rPr baseline="-25000" lang="en"/>
              <a:t>1</a:t>
            </a:r>
            <a:endParaRPr baseline="-25000"/>
          </a:p>
          <a:p>
            <a:pPr indent="0" lvl="0" marL="457200" rtl="0" algn="l">
              <a:lnSpc>
                <a:spcPct val="150000"/>
              </a:lnSpc>
              <a:spcBef>
                <a:spcPts val="1000"/>
              </a:spcBef>
              <a:spcAft>
                <a:spcPts val="0"/>
              </a:spcAft>
              <a:buNone/>
            </a:pPr>
            <a:r>
              <a:rPr lang="en"/>
              <a:t>W</a:t>
            </a:r>
            <a:r>
              <a:rPr baseline="-25000" lang="en"/>
              <a:t>2</a:t>
            </a:r>
            <a:r>
              <a:rPr lang="en"/>
              <a:t> = 𝓧</a:t>
            </a:r>
            <a:r>
              <a:rPr baseline="-25000" lang="en"/>
              <a:t>0</a:t>
            </a:r>
            <a:r>
              <a:rPr lang="en"/>
              <a:t>(𝓧</a:t>
            </a:r>
            <a:r>
              <a:rPr baseline="-25000" lang="en"/>
              <a:t>3</a:t>
            </a:r>
            <a:r>
              <a:rPr lang="en"/>
              <a:t>𝓧</a:t>
            </a:r>
            <a:r>
              <a:rPr baseline="-25000" lang="en"/>
              <a:t>4</a:t>
            </a:r>
            <a:r>
              <a:rPr lang="en"/>
              <a:t>)</a:t>
            </a:r>
            <a:r>
              <a:rPr baseline="30000" lang="en"/>
              <a:t>ω</a:t>
            </a:r>
            <a:r>
              <a:rPr lang="en"/>
              <a:t>		W</a:t>
            </a:r>
            <a:r>
              <a:rPr baseline="-25000" lang="en"/>
              <a:t>2 </a:t>
            </a:r>
            <a:r>
              <a:rPr lang="en"/>
              <a:t>⊨ 𝝋</a:t>
            </a:r>
            <a:r>
              <a:rPr baseline="-25000" lang="en"/>
              <a:t>2</a:t>
            </a:r>
            <a:endParaRPr baseline="-25000"/>
          </a:p>
        </p:txBody>
      </p:sp>
      <p:sp>
        <p:nvSpPr>
          <p:cNvPr id="203" name="Google Shape;203;p29"/>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204" name="Google Shape;204;p29"/>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29"/>
          <p:cNvPicPr preferRelativeResize="0"/>
          <p:nvPr/>
        </p:nvPicPr>
        <p:blipFill>
          <a:blip r:embed="rId3">
            <a:alphaModFix/>
          </a:blip>
          <a:stretch>
            <a:fillRect/>
          </a:stretch>
        </p:blipFill>
        <p:spPr>
          <a:xfrm>
            <a:off x="5799375" y="2288450"/>
            <a:ext cx="3212400" cy="2409293"/>
          </a:xfrm>
          <a:prstGeom prst="rect">
            <a:avLst/>
          </a:prstGeom>
          <a:noFill/>
          <a:ln>
            <a:noFill/>
          </a:ln>
        </p:spPr>
      </p:pic>
      <p:sp>
        <p:nvSpPr>
          <p:cNvPr id="206" name="Google Shape;206;p29"/>
          <p:cNvSpPr txBox="1"/>
          <p:nvPr/>
        </p:nvSpPr>
        <p:spPr>
          <a:xfrm>
            <a:off x="6207425" y="3822050"/>
            <a:ext cx="8199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Oxygen"/>
                <a:ea typeface="Oxygen"/>
                <a:cs typeface="Oxygen"/>
                <a:sym typeface="Oxygen"/>
              </a:rPr>
              <a:t>0</a:t>
            </a:r>
            <a:endParaRPr sz="2100">
              <a:solidFill>
                <a:srgbClr val="FF0000"/>
              </a:solidFill>
              <a:latin typeface="Oxygen"/>
              <a:ea typeface="Oxygen"/>
              <a:cs typeface="Oxygen"/>
              <a:sym typeface="Oxygen"/>
            </a:endParaRPr>
          </a:p>
        </p:txBody>
      </p:sp>
      <p:sp>
        <p:nvSpPr>
          <p:cNvPr id="207" name="Google Shape;207;p29"/>
          <p:cNvSpPr txBox="1"/>
          <p:nvPr/>
        </p:nvSpPr>
        <p:spPr>
          <a:xfrm>
            <a:off x="7847225" y="3822050"/>
            <a:ext cx="8199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Oxygen"/>
                <a:ea typeface="Oxygen"/>
                <a:cs typeface="Oxygen"/>
                <a:sym typeface="Oxygen"/>
              </a:rPr>
              <a:t>2</a:t>
            </a:r>
            <a:endParaRPr sz="2100">
              <a:solidFill>
                <a:srgbClr val="FF0000"/>
              </a:solidFill>
              <a:latin typeface="Oxygen"/>
              <a:ea typeface="Oxygen"/>
              <a:cs typeface="Oxygen"/>
              <a:sym typeface="Oxygen"/>
            </a:endParaRPr>
          </a:p>
        </p:txBody>
      </p:sp>
      <p:sp>
        <p:nvSpPr>
          <p:cNvPr id="208" name="Google Shape;208;p29"/>
          <p:cNvSpPr txBox="1"/>
          <p:nvPr/>
        </p:nvSpPr>
        <p:spPr>
          <a:xfrm>
            <a:off x="7027325" y="3822050"/>
            <a:ext cx="8199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Oxygen"/>
                <a:ea typeface="Oxygen"/>
                <a:cs typeface="Oxygen"/>
                <a:sym typeface="Oxygen"/>
              </a:rPr>
              <a:t>1</a:t>
            </a:r>
            <a:endParaRPr sz="2100">
              <a:solidFill>
                <a:srgbClr val="FF0000"/>
              </a:solidFill>
              <a:latin typeface="Oxygen"/>
              <a:ea typeface="Oxygen"/>
              <a:cs typeface="Oxygen"/>
              <a:sym typeface="Oxygen"/>
            </a:endParaRPr>
          </a:p>
        </p:txBody>
      </p:sp>
      <p:sp>
        <p:nvSpPr>
          <p:cNvPr id="209" name="Google Shape;209;p29"/>
          <p:cNvSpPr txBox="1"/>
          <p:nvPr/>
        </p:nvSpPr>
        <p:spPr>
          <a:xfrm>
            <a:off x="6207425" y="3215450"/>
            <a:ext cx="8199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Oxygen"/>
                <a:ea typeface="Oxygen"/>
                <a:cs typeface="Oxygen"/>
                <a:sym typeface="Oxygen"/>
              </a:rPr>
              <a:t>3</a:t>
            </a:r>
            <a:endParaRPr sz="2100">
              <a:solidFill>
                <a:srgbClr val="FF0000"/>
              </a:solidFill>
              <a:latin typeface="Oxygen"/>
              <a:ea typeface="Oxygen"/>
              <a:cs typeface="Oxygen"/>
              <a:sym typeface="Oxygen"/>
            </a:endParaRPr>
          </a:p>
        </p:txBody>
      </p:sp>
      <p:sp>
        <p:nvSpPr>
          <p:cNvPr id="210" name="Google Shape;210;p29"/>
          <p:cNvSpPr txBox="1"/>
          <p:nvPr/>
        </p:nvSpPr>
        <p:spPr>
          <a:xfrm>
            <a:off x="7880975" y="3189800"/>
            <a:ext cx="8199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Oxygen"/>
                <a:ea typeface="Oxygen"/>
                <a:cs typeface="Oxygen"/>
                <a:sym typeface="Oxygen"/>
              </a:rPr>
              <a:t>5</a:t>
            </a:r>
            <a:endParaRPr sz="2100">
              <a:solidFill>
                <a:srgbClr val="FF0000"/>
              </a:solidFill>
              <a:latin typeface="Oxygen"/>
              <a:ea typeface="Oxygen"/>
              <a:cs typeface="Oxygen"/>
              <a:sym typeface="Oxygen"/>
            </a:endParaRPr>
          </a:p>
        </p:txBody>
      </p:sp>
      <p:sp>
        <p:nvSpPr>
          <p:cNvPr id="211" name="Google Shape;211;p29"/>
          <p:cNvSpPr txBox="1"/>
          <p:nvPr/>
        </p:nvSpPr>
        <p:spPr>
          <a:xfrm>
            <a:off x="7027325" y="3215450"/>
            <a:ext cx="8199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Oxygen"/>
                <a:ea typeface="Oxygen"/>
                <a:cs typeface="Oxygen"/>
                <a:sym typeface="Oxygen"/>
              </a:rPr>
              <a:t>4</a:t>
            </a:r>
            <a:endParaRPr sz="2100">
              <a:solidFill>
                <a:srgbClr val="FF0000"/>
              </a:solidFill>
              <a:latin typeface="Oxygen"/>
              <a:ea typeface="Oxygen"/>
              <a:cs typeface="Oxygen"/>
              <a:sym typeface="Oxygen"/>
            </a:endParaRPr>
          </a:p>
        </p:txBody>
      </p:sp>
      <p:sp>
        <p:nvSpPr>
          <p:cNvPr id="212" name="Google Shape;212;p29"/>
          <p:cNvSpPr txBox="1"/>
          <p:nvPr/>
        </p:nvSpPr>
        <p:spPr>
          <a:xfrm>
            <a:off x="7027325" y="2571750"/>
            <a:ext cx="8199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Oxygen"/>
                <a:ea typeface="Oxygen"/>
                <a:cs typeface="Oxygen"/>
                <a:sym typeface="Oxygen"/>
              </a:rPr>
              <a:t>7</a:t>
            </a:r>
            <a:endParaRPr sz="2100">
              <a:solidFill>
                <a:srgbClr val="FF0000"/>
              </a:solidFill>
              <a:latin typeface="Oxygen"/>
              <a:ea typeface="Oxygen"/>
              <a:cs typeface="Oxygen"/>
              <a:sym typeface="Oxygen"/>
            </a:endParaRPr>
          </a:p>
        </p:txBody>
      </p:sp>
      <p:sp>
        <p:nvSpPr>
          <p:cNvPr id="213" name="Google Shape;213;p29"/>
          <p:cNvSpPr txBox="1"/>
          <p:nvPr/>
        </p:nvSpPr>
        <p:spPr>
          <a:xfrm>
            <a:off x="6207425" y="2571750"/>
            <a:ext cx="8199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Oxygen"/>
                <a:ea typeface="Oxygen"/>
                <a:cs typeface="Oxygen"/>
                <a:sym typeface="Oxygen"/>
              </a:rPr>
              <a:t>6</a:t>
            </a:r>
            <a:endParaRPr sz="2100">
              <a:solidFill>
                <a:srgbClr val="FF0000"/>
              </a:solidFill>
              <a:latin typeface="Oxygen"/>
              <a:ea typeface="Oxygen"/>
              <a:cs typeface="Oxygen"/>
              <a:sym typeface="Oxygen"/>
            </a:endParaRPr>
          </a:p>
        </p:txBody>
      </p:sp>
      <p:sp>
        <p:nvSpPr>
          <p:cNvPr id="214" name="Google Shape;214;p29"/>
          <p:cNvSpPr txBox="1"/>
          <p:nvPr/>
        </p:nvSpPr>
        <p:spPr>
          <a:xfrm>
            <a:off x="7880975" y="2571750"/>
            <a:ext cx="8199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0000"/>
                </a:solidFill>
                <a:latin typeface="Oxygen"/>
                <a:ea typeface="Oxygen"/>
                <a:cs typeface="Oxygen"/>
                <a:sym typeface="Oxygen"/>
              </a:rPr>
              <a:t>8</a:t>
            </a:r>
            <a:endParaRPr sz="2100">
              <a:solidFill>
                <a:srgbClr val="FF0000"/>
              </a:solidFill>
              <a:latin typeface="Oxygen"/>
              <a:ea typeface="Oxygen"/>
              <a:cs typeface="Oxygen"/>
              <a:sym typeface="Oxyge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Reactivity-1 (GR(1))</a:t>
            </a:r>
            <a:endParaRPr/>
          </a:p>
        </p:txBody>
      </p:sp>
      <p:sp>
        <p:nvSpPr>
          <p:cNvPr id="220" name="Google Shape;220;p30"/>
          <p:cNvSpPr txBox="1"/>
          <p:nvPr>
            <p:ph idx="1" type="body"/>
          </p:nvPr>
        </p:nvSpPr>
        <p:spPr>
          <a:xfrm>
            <a:off x="311700" y="1012288"/>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Why - Automates the task of implementation i.e. we only devise the specification and the implementation is computed automatically</a:t>
            </a:r>
            <a:endParaRPr/>
          </a:p>
          <a:p>
            <a:pPr indent="-342900" lvl="0" marL="457200" rtl="0" algn="l">
              <a:lnSpc>
                <a:spcPct val="150000"/>
              </a:lnSpc>
              <a:spcBef>
                <a:spcPts val="0"/>
              </a:spcBef>
              <a:spcAft>
                <a:spcPts val="0"/>
              </a:spcAft>
              <a:buSzPts val="1800"/>
              <a:buChar char="●"/>
            </a:pPr>
            <a:r>
              <a:rPr lang="en"/>
              <a:t>Specification are of the format :</a:t>
            </a:r>
            <a:endParaRPr/>
          </a:p>
          <a:p>
            <a:pPr indent="0" lvl="0" marL="457200" rtl="0" algn="l">
              <a:lnSpc>
                <a:spcPct val="150000"/>
              </a:lnSpc>
              <a:spcBef>
                <a:spcPts val="1000"/>
              </a:spcBef>
              <a:spcAft>
                <a:spcPts val="0"/>
              </a:spcAft>
              <a:buNone/>
            </a:pPr>
            <a:r>
              <a:rPr lang="en"/>
              <a:t>					Assumptions ➝ Guarantees</a:t>
            </a:r>
            <a:endParaRPr/>
          </a:p>
          <a:p>
            <a:pPr indent="0" lvl="0" marL="457200" rtl="0" algn="l">
              <a:lnSpc>
                <a:spcPct val="150000"/>
              </a:lnSpc>
              <a:spcBef>
                <a:spcPts val="1000"/>
              </a:spcBef>
              <a:spcAft>
                <a:spcPts val="0"/>
              </a:spcAft>
              <a:buNone/>
            </a:pPr>
            <a:r>
              <a:rPr lang="en"/>
              <a:t>					</a:t>
            </a:r>
            <a:r>
              <a:rPr lang="en"/>
              <a:t>𝝋</a:t>
            </a:r>
            <a:r>
              <a:rPr baseline="-25000" lang="en"/>
              <a:t>i</a:t>
            </a:r>
            <a:r>
              <a:rPr baseline="30000" lang="en"/>
              <a:t>a</a:t>
            </a:r>
            <a:r>
              <a:rPr lang="en"/>
              <a:t> + 𝝋</a:t>
            </a:r>
            <a:r>
              <a:rPr baseline="-25000" lang="en"/>
              <a:t>s</a:t>
            </a:r>
            <a:r>
              <a:rPr baseline="30000" lang="en"/>
              <a:t>a</a:t>
            </a:r>
            <a:r>
              <a:rPr lang="en"/>
              <a:t> + 𝝋</a:t>
            </a:r>
            <a:r>
              <a:rPr baseline="-25000" lang="en"/>
              <a:t>l</a:t>
            </a:r>
            <a:r>
              <a:rPr baseline="30000" lang="en"/>
              <a:t>a</a:t>
            </a:r>
            <a:r>
              <a:rPr lang="en"/>
              <a:t> ➝ 𝝋</a:t>
            </a:r>
            <a:r>
              <a:rPr baseline="-25000" lang="en"/>
              <a:t>i</a:t>
            </a:r>
            <a:r>
              <a:rPr baseline="30000" lang="en"/>
              <a:t>g</a:t>
            </a:r>
            <a:r>
              <a:rPr lang="en"/>
              <a:t> + 𝝋</a:t>
            </a:r>
            <a:r>
              <a:rPr baseline="-25000" lang="en"/>
              <a:t>s</a:t>
            </a:r>
            <a:r>
              <a:rPr baseline="30000" lang="en"/>
              <a:t>g</a:t>
            </a:r>
            <a:r>
              <a:rPr lang="en"/>
              <a:t> + 𝝋</a:t>
            </a:r>
            <a:r>
              <a:rPr baseline="-25000" lang="en"/>
              <a:t>l</a:t>
            </a:r>
            <a:r>
              <a:rPr baseline="30000" lang="en"/>
              <a:t>g</a:t>
            </a:r>
            <a:endParaRPr baseline="-25000"/>
          </a:p>
          <a:p>
            <a:pPr indent="-342900" lvl="0" marL="457200" rtl="0" algn="l">
              <a:lnSpc>
                <a:spcPct val="150000"/>
              </a:lnSpc>
              <a:spcBef>
                <a:spcPts val="1000"/>
              </a:spcBef>
              <a:spcAft>
                <a:spcPts val="0"/>
              </a:spcAft>
              <a:buSzPts val="1800"/>
              <a:buChar char="●"/>
            </a:pPr>
            <a:r>
              <a:rPr lang="en" sz="1800"/>
              <a:t>𝝋</a:t>
            </a:r>
            <a:r>
              <a:rPr baseline="-25000" lang="en" sz="1800"/>
              <a:t>i</a:t>
            </a:r>
            <a:r>
              <a:rPr lang="en" sz="1800"/>
              <a:t> = initialization	 𝝋</a:t>
            </a:r>
            <a:r>
              <a:rPr baseline="-25000" lang="en" sz="1800"/>
              <a:t>s</a:t>
            </a:r>
            <a:r>
              <a:rPr lang="en" sz="1800"/>
              <a:t> = safety (</a:t>
            </a:r>
            <a:r>
              <a:rPr lang="en"/>
              <a:t>◽</a:t>
            </a:r>
            <a:r>
              <a:rPr lang="en" sz="1800"/>
              <a:t>)	𝝋</a:t>
            </a:r>
            <a:r>
              <a:rPr baseline="-25000" lang="en" sz="1800"/>
              <a:t>l</a:t>
            </a:r>
            <a:r>
              <a:rPr lang="en" sz="1800"/>
              <a:t> = liveness (</a:t>
            </a:r>
            <a:r>
              <a:rPr lang="en"/>
              <a:t>◽⋄</a:t>
            </a:r>
            <a:r>
              <a:rPr lang="en" sz="1800"/>
              <a:t>)</a:t>
            </a:r>
            <a:endParaRPr baseline="-25000"/>
          </a:p>
          <a:p>
            <a:pPr indent="0" lvl="0" marL="0" rtl="0" algn="l">
              <a:lnSpc>
                <a:spcPct val="150000"/>
              </a:lnSpc>
              <a:spcBef>
                <a:spcPts val="1000"/>
              </a:spcBef>
              <a:spcAft>
                <a:spcPts val="0"/>
              </a:spcAft>
              <a:buNone/>
            </a:pPr>
            <a:r>
              <a:t/>
            </a:r>
            <a:endParaRPr/>
          </a:p>
        </p:txBody>
      </p:sp>
      <p:sp>
        <p:nvSpPr>
          <p:cNvPr id="221" name="Google Shape;221;p30"/>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222" name="Google Shape;222;p30"/>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Reactivity-1 (GR(1))</a:t>
            </a:r>
            <a:endParaRPr/>
          </a:p>
        </p:txBody>
      </p:sp>
      <p:sp>
        <p:nvSpPr>
          <p:cNvPr id="228" name="Google Shape;228;p31"/>
          <p:cNvSpPr txBox="1"/>
          <p:nvPr>
            <p:ph idx="1" type="body"/>
          </p:nvPr>
        </p:nvSpPr>
        <p:spPr>
          <a:xfrm>
            <a:off x="311700" y="1012288"/>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Specification are of the format :</a:t>
            </a:r>
            <a:endParaRPr/>
          </a:p>
          <a:p>
            <a:pPr indent="0" lvl="0" marL="457200" rtl="0" algn="l">
              <a:lnSpc>
                <a:spcPct val="150000"/>
              </a:lnSpc>
              <a:spcBef>
                <a:spcPts val="1000"/>
              </a:spcBef>
              <a:spcAft>
                <a:spcPts val="0"/>
              </a:spcAft>
              <a:buNone/>
            </a:pPr>
            <a:r>
              <a:rPr lang="en"/>
              <a:t>					𝝋</a:t>
            </a:r>
            <a:r>
              <a:rPr baseline="-25000" lang="en"/>
              <a:t>i</a:t>
            </a:r>
            <a:r>
              <a:rPr baseline="30000" lang="en"/>
              <a:t>a</a:t>
            </a:r>
            <a:r>
              <a:rPr lang="en"/>
              <a:t> + 𝝋</a:t>
            </a:r>
            <a:r>
              <a:rPr baseline="-25000" lang="en"/>
              <a:t>s</a:t>
            </a:r>
            <a:r>
              <a:rPr baseline="30000" lang="en"/>
              <a:t>a</a:t>
            </a:r>
            <a:r>
              <a:rPr lang="en"/>
              <a:t> + 𝝋</a:t>
            </a:r>
            <a:r>
              <a:rPr baseline="-25000" lang="en"/>
              <a:t>l</a:t>
            </a:r>
            <a:r>
              <a:rPr baseline="30000" lang="en"/>
              <a:t>a</a:t>
            </a:r>
            <a:r>
              <a:rPr lang="en"/>
              <a:t> ➝ 𝝋</a:t>
            </a:r>
            <a:r>
              <a:rPr baseline="-25000" lang="en"/>
              <a:t>i</a:t>
            </a:r>
            <a:r>
              <a:rPr baseline="30000" lang="en"/>
              <a:t>g</a:t>
            </a:r>
            <a:r>
              <a:rPr lang="en"/>
              <a:t> + 𝝋</a:t>
            </a:r>
            <a:r>
              <a:rPr baseline="-25000" lang="en"/>
              <a:t>s</a:t>
            </a:r>
            <a:r>
              <a:rPr baseline="30000" lang="en"/>
              <a:t>g</a:t>
            </a:r>
            <a:r>
              <a:rPr lang="en"/>
              <a:t> + 𝝋</a:t>
            </a:r>
            <a:r>
              <a:rPr baseline="-25000" lang="en"/>
              <a:t>l</a:t>
            </a:r>
            <a:r>
              <a:rPr baseline="30000" lang="en"/>
              <a:t>g</a:t>
            </a:r>
            <a:endParaRPr/>
          </a:p>
          <a:p>
            <a:pPr indent="-342900" lvl="0" marL="457200" rtl="0" algn="just">
              <a:lnSpc>
                <a:spcPct val="150000"/>
              </a:lnSpc>
              <a:spcBef>
                <a:spcPts val="1000"/>
              </a:spcBef>
              <a:spcAft>
                <a:spcPts val="0"/>
              </a:spcAft>
              <a:buSzPts val="1800"/>
              <a:buChar char="●"/>
            </a:pPr>
            <a:r>
              <a:rPr lang="en"/>
              <a:t>Assumptions : Used to state what we know about the behavior of the environment in which the synthesized system is intended to operate </a:t>
            </a:r>
            <a:endParaRPr/>
          </a:p>
          <a:p>
            <a:pPr indent="-342900" lvl="0" marL="457200" rtl="0" algn="just">
              <a:lnSpc>
                <a:spcPct val="150000"/>
              </a:lnSpc>
              <a:spcBef>
                <a:spcPts val="0"/>
              </a:spcBef>
              <a:spcAft>
                <a:spcPts val="0"/>
              </a:spcAft>
              <a:buSzPts val="1800"/>
              <a:buChar char="●"/>
            </a:pPr>
            <a:r>
              <a:rPr lang="en"/>
              <a:t>Guarantee : Contains the properties that the synthesized system needs to satisfy if the environment behaves as expected. </a:t>
            </a:r>
            <a:endParaRPr sz="1800"/>
          </a:p>
        </p:txBody>
      </p:sp>
      <p:sp>
        <p:nvSpPr>
          <p:cNvPr id="229" name="Google Shape;229;p31"/>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230" name="Google Shape;230;p31"/>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Specification(</a:t>
            </a:r>
            <a:r>
              <a:rPr lang="en"/>
              <a:t>𝝋</a:t>
            </a:r>
            <a:r>
              <a:rPr lang="en"/>
              <a:t>)</a:t>
            </a:r>
            <a:endParaRPr/>
          </a:p>
        </p:txBody>
      </p:sp>
      <p:sp>
        <p:nvSpPr>
          <p:cNvPr id="236" name="Google Shape;23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237" name="Google Shape;237;p32"/>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32"/>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3"/>
          <p:cNvPicPr preferRelativeResize="0"/>
          <p:nvPr/>
        </p:nvPicPr>
        <p:blipFill>
          <a:blip r:embed="rId3">
            <a:alphaModFix/>
          </a:blip>
          <a:stretch>
            <a:fillRect/>
          </a:stretch>
        </p:blipFill>
        <p:spPr>
          <a:xfrm>
            <a:off x="4936525" y="2177220"/>
            <a:ext cx="4207475" cy="2459850"/>
          </a:xfrm>
          <a:prstGeom prst="rect">
            <a:avLst/>
          </a:prstGeom>
          <a:noFill/>
          <a:ln>
            <a:noFill/>
          </a:ln>
        </p:spPr>
      </p:pic>
      <p:sp>
        <p:nvSpPr>
          <p:cNvPr id="244" name="Google Shape;244;p33"/>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Winning Strategy (</a:t>
            </a:r>
            <a:r>
              <a:rPr lang="en"/>
              <a:t>𝝅</a:t>
            </a:r>
            <a:r>
              <a:rPr lang="en"/>
              <a:t>)</a:t>
            </a:r>
            <a:endParaRPr/>
          </a:p>
        </p:txBody>
      </p:sp>
      <p:sp>
        <p:nvSpPr>
          <p:cNvPr id="245" name="Google Shape;24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A Strategy is a mapping from each state to a action. </a:t>
            </a:r>
            <a:endParaRPr/>
          </a:p>
          <a:p>
            <a:pPr indent="-342900" lvl="0" marL="457200" rtl="0" algn="l">
              <a:lnSpc>
                <a:spcPct val="150000"/>
              </a:lnSpc>
              <a:spcBef>
                <a:spcPts val="0"/>
              </a:spcBef>
              <a:spcAft>
                <a:spcPts val="0"/>
              </a:spcAft>
              <a:buSzPts val="1800"/>
              <a:buChar char="●"/>
            </a:pPr>
            <a:r>
              <a:rPr lang="en"/>
              <a:t>A strategy is called winning if W ⊨ </a:t>
            </a:r>
            <a:r>
              <a:rPr lang="en"/>
              <a:t>𝝋</a:t>
            </a:r>
            <a:endParaRPr/>
          </a:p>
          <a:p>
            <a:pPr indent="-342900" lvl="0" marL="457200" rtl="0" algn="l">
              <a:lnSpc>
                <a:spcPct val="150000"/>
              </a:lnSpc>
              <a:spcBef>
                <a:spcPts val="0"/>
              </a:spcBef>
              <a:spcAft>
                <a:spcPts val="0"/>
              </a:spcAft>
              <a:buSzPts val="1800"/>
              <a:buChar char="●"/>
            </a:pPr>
            <a:r>
              <a:rPr lang="en"/>
              <a:t>𝝋 can be used to satisfy qualitative performance</a:t>
            </a:r>
            <a:endParaRPr/>
          </a:p>
        </p:txBody>
      </p:sp>
      <p:sp>
        <p:nvSpPr>
          <p:cNvPr id="246" name="Google Shape;246;p33"/>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3</a:t>
            </a:r>
            <a:endParaRPr/>
          </a:p>
        </p:txBody>
      </p:sp>
      <p:sp>
        <p:nvSpPr>
          <p:cNvPr id="247" name="Google Shape;247;p33"/>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34"/>
          <p:cNvPicPr preferRelativeResize="0"/>
          <p:nvPr/>
        </p:nvPicPr>
        <p:blipFill>
          <a:blip r:embed="rId3">
            <a:alphaModFix/>
          </a:blip>
          <a:stretch>
            <a:fillRect/>
          </a:stretch>
        </p:blipFill>
        <p:spPr>
          <a:xfrm>
            <a:off x="1686400" y="2801050"/>
            <a:ext cx="2061725" cy="1546301"/>
          </a:xfrm>
          <a:prstGeom prst="rect">
            <a:avLst/>
          </a:prstGeom>
          <a:noFill/>
          <a:ln>
            <a:noFill/>
          </a:ln>
        </p:spPr>
      </p:pic>
      <p:sp>
        <p:nvSpPr>
          <p:cNvPr id="253" name="Google Shape;253;p34"/>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Permissive </a:t>
            </a:r>
            <a:r>
              <a:rPr lang="en"/>
              <a:t>Strategies ( 𝜇</a:t>
            </a:r>
            <a:r>
              <a:rPr baseline="-25000" lang="en"/>
              <a:t>p</a:t>
            </a:r>
            <a:r>
              <a:rPr lang="en"/>
              <a:t>)</a:t>
            </a:r>
            <a:endParaRPr/>
          </a:p>
        </p:txBody>
      </p:sp>
      <p:sp>
        <p:nvSpPr>
          <p:cNvPr id="254" name="Google Shape;25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𝜇</a:t>
            </a:r>
            <a:r>
              <a:rPr baseline="-25000" lang="en"/>
              <a:t>p</a:t>
            </a:r>
            <a:r>
              <a:rPr lang="en"/>
              <a:t> - s</a:t>
            </a:r>
            <a:r>
              <a:rPr lang="en"/>
              <a:t>trategy that captures (almost) all possible behaviors of memoryless strategies .</a:t>
            </a:r>
            <a:endParaRPr/>
          </a:p>
          <a:p>
            <a:pPr indent="-342900" lvl="0" marL="457200" rtl="0" algn="l">
              <a:lnSpc>
                <a:spcPct val="150000"/>
              </a:lnSpc>
              <a:spcBef>
                <a:spcPts val="0"/>
              </a:spcBef>
              <a:spcAft>
                <a:spcPts val="0"/>
              </a:spcAft>
              <a:buSzPts val="1800"/>
              <a:buChar char="●"/>
            </a:pPr>
            <a:r>
              <a:rPr lang="en"/>
              <a:t>If it includes all winning strategies for the system then it is called maximally permissive( 𝜇</a:t>
            </a:r>
            <a:r>
              <a:rPr baseline="-25000" lang="en"/>
              <a:t>p</a:t>
            </a:r>
            <a:r>
              <a:rPr baseline="30000" i="1" lang="en"/>
              <a:t>max </a:t>
            </a:r>
            <a:r>
              <a:rPr lang="en"/>
              <a:t>) . </a:t>
            </a:r>
            <a:endParaRPr/>
          </a:p>
        </p:txBody>
      </p:sp>
      <p:sp>
        <p:nvSpPr>
          <p:cNvPr id="255" name="Google Shape;255;p34"/>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3</a:t>
            </a:r>
            <a:endParaRPr/>
          </a:p>
        </p:txBody>
      </p:sp>
      <p:sp>
        <p:nvSpPr>
          <p:cNvPr id="256" name="Google Shape;256;p34"/>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34"/>
          <p:cNvPicPr preferRelativeResize="0"/>
          <p:nvPr/>
        </p:nvPicPr>
        <p:blipFill>
          <a:blip r:embed="rId3">
            <a:alphaModFix/>
          </a:blip>
          <a:stretch>
            <a:fillRect/>
          </a:stretch>
        </p:blipFill>
        <p:spPr>
          <a:xfrm>
            <a:off x="6494500" y="2801050"/>
            <a:ext cx="2061725" cy="1546301"/>
          </a:xfrm>
          <a:prstGeom prst="rect">
            <a:avLst/>
          </a:prstGeom>
          <a:noFill/>
          <a:ln>
            <a:noFill/>
          </a:ln>
        </p:spPr>
      </p:pic>
      <p:cxnSp>
        <p:nvCxnSpPr>
          <p:cNvPr id="258" name="Google Shape;258;p34"/>
          <p:cNvCxnSpPr/>
          <p:nvPr/>
        </p:nvCxnSpPr>
        <p:spPr>
          <a:xfrm rot="10800000">
            <a:off x="2204400" y="3188800"/>
            <a:ext cx="4800" cy="795900"/>
          </a:xfrm>
          <a:prstGeom prst="straightConnector1">
            <a:avLst/>
          </a:prstGeom>
          <a:noFill/>
          <a:ln cap="flat" cmpd="sng" w="9525">
            <a:solidFill>
              <a:srgbClr val="FF0000"/>
            </a:solidFill>
            <a:prstDash val="solid"/>
            <a:round/>
            <a:headEnd len="med" w="med" type="none"/>
            <a:tailEnd len="med" w="med" type="none"/>
          </a:ln>
        </p:spPr>
      </p:cxnSp>
      <p:cxnSp>
        <p:nvCxnSpPr>
          <p:cNvPr id="259" name="Google Shape;259;p34"/>
          <p:cNvCxnSpPr/>
          <p:nvPr/>
        </p:nvCxnSpPr>
        <p:spPr>
          <a:xfrm flipH="1" rot="10800000">
            <a:off x="2204350" y="3178450"/>
            <a:ext cx="1035300" cy="3300"/>
          </a:xfrm>
          <a:prstGeom prst="straightConnector1">
            <a:avLst/>
          </a:prstGeom>
          <a:noFill/>
          <a:ln cap="flat" cmpd="sng" w="9525">
            <a:solidFill>
              <a:srgbClr val="FF0000"/>
            </a:solidFill>
            <a:prstDash val="solid"/>
            <a:round/>
            <a:headEnd len="med" w="med" type="none"/>
            <a:tailEnd len="med" w="med" type="stealth"/>
          </a:ln>
        </p:spPr>
      </p:cxnSp>
      <p:cxnSp>
        <p:nvCxnSpPr>
          <p:cNvPr id="260" name="Google Shape;260;p34"/>
          <p:cNvCxnSpPr/>
          <p:nvPr/>
        </p:nvCxnSpPr>
        <p:spPr>
          <a:xfrm>
            <a:off x="2215975" y="3977900"/>
            <a:ext cx="1111500" cy="0"/>
          </a:xfrm>
          <a:prstGeom prst="straightConnector1">
            <a:avLst/>
          </a:prstGeom>
          <a:noFill/>
          <a:ln cap="flat" cmpd="sng" w="9525">
            <a:solidFill>
              <a:srgbClr val="FF0000"/>
            </a:solidFill>
            <a:prstDash val="solid"/>
            <a:round/>
            <a:headEnd len="med" w="med" type="none"/>
            <a:tailEnd len="med" w="med" type="none"/>
          </a:ln>
        </p:spPr>
      </p:cxnSp>
      <p:cxnSp>
        <p:nvCxnSpPr>
          <p:cNvPr id="261" name="Google Shape;261;p34"/>
          <p:cNvCxnSpPr/>
          <p:nvPr/>
        </p:nvCxnSpPr>
        <p:spPr>
          <a:xfrm rot="10800000">
            <a:off x="3307075" y="3205475"/>
            <a:ext cx="13500" cy="786000"/>
          </a:xfrm>
          <a:prstGeom prst="straightConnector1">
            <a:avLst/>
          </a:prstGeom>
          <a:noFill/>
          <a:ln cap="flat" cmpd="sng" w="9525">
            <a:solidFill>
              <a:srgbClr val="FF0000"/>
            </a:solidFill>
            <a:prstDash val="solid"/>
            <a:round/>
            <a:headEnd len="med" w="med" type="none"/>
            <a:tailEnd len="med" w="med" type="triangle"/>
          </a:ln>
        </p:spPr>
      </p:cxnSp>
      <p:cxnSp>
        <p:nvCxnSpPr>
          <p:cNvPr id="262" name="Google Shape;262;p34"/>
          <p:cNvCxnSpPr/>
          <p:nvPr/>
        </p:nvCxnSpPr>
        <p:spPr>
          <a:xfrm rot="10800000">
            <a:off x="7020650" y="3842250"/>
            <a:ext cx="0" cy="237300"/>
          </a:xfrm>
          <a:prstGeom prst="straightConnector1">
            <a:avLst/>
          </a:prstGeom>
          <a:noFill/>
          <a:ln cap="flat" cmpd="sng" w="9525">
            <a:solidFill>
              <a:srgbClr val="FF0000"/>
            </a:solidFill>
            <a:prstDash val="solid"/>
            <a:round/>
            <a:headEnd len="med" w="med" type="none"/>
            <a:tailEnd len="med" w="med" type="triangle"/>
          </a:ln>
        </p:spPr>
      </p:cxnSp>
      <p:cxnSp>
        <p:nvCxnSpPr>
          <p:cNvPr id="263" name="Google Shape;263;p34"/>
          <p:cNvCxnSpPr/>
          <p:nvPr/>
        </p:nvCxnSpPr>
        <p:spPr>
          <a:xfrm rot="10800000">
            <a:off x="7020650" y="3479825"/>
            <a:ext cx="0" cy="237300"/>
          </a:xfrm>
          <a:prstGeom prst="straightConnector1">
            <a:avLst/>
          </a:prstGeom>
          <a:noFill/>
          <a:ln cap="flat" cmpd="sng" w="9525">
            <a:solidFill>
              <a:srgbClr val="FF0000"/>
            </a:solidFill>
            <a:prstDash val="solid"/>
            <a:round/>
            <a:headEnd len="med" w="med" type="none"/>
            <a:tailEnd len="med" w="med" type="triangle"/>
          </a:ln>
        </p:spPr>
      </p:cxnSp>
      <p:cxnSp>
        <p:nvCxnSpPr>
          <p:cNvPr id="264" name="Google Shape;264;p34"/>
          <p:cNvCxnSpPr/>
          <p:nvPr/>
        </p:nvCxnSpPr>
        <p:spPr>
          <a:xfrm rot="10800000">
            <a:off x="8070875" y="3479825"/>
            <a:ext cx="0" cy="237300"/>
          </a:xfrm>
          <a:prstGeom prst="straightConnector1">
            <a:avLst/>
          </a:prstGeom>
          <a:noFill/>
          <a:ln cap="flat" cmpd="sng" w="9525">
            <a:solidFill>
              <a:srgbClr val="FF0000"/>
            </a:solidFill>
            <a:prstDash val="solid"/>
            <a:round/>
            <a:headEnd len="med" w="med" type="none"/>
            <a:tailEnd len="med" w="med" type="triangle"/>
          </a:ln>
        </p:spPr>
      </p:cxnSp>
      <p:cxnSp>
        <p:nvCxnSpPr>
          <p:cNvPr id="265" name="Google Shape;265;p34"/>
          <p:cNvCxnSpPr/>
          <p:nvPr/>
        </p:nvCxnSpPr>
        <p:spPr>
          <a:xfrm rot="10800000">
            <a:off x="8070875" y="3859250"/>
            <a:ext cx="0" cy="237300"/>
          </a:xfrm>
          <a:prstGeom prst="straightConnector1">
            <a:avLst/>
          </a:prstGeom>
          <a:noFill/>
          <a:ln cap="flat" cmpd="sng" w="9525">
            <a:solidFill>
              <a:srgbClr val="FF0000"/>
            </a:solidFill>
            <a:prstDash val="solid"/>
            <a:round/>
            <a:headEnd len="med" w="med" type="none"/>
            <a:tailEnd len="med" w="med" type="triangle"/>
          </a:ln>
        </p:spPr>
      </p:cxnSp>
      <p:cxnSp>
        <p:nvCxnSpPr>
          <p:cNvPr id="266" name="Google Shape;266;p34"/>
          <p:cNvCxnSpPr/>
          <p:nvPr/>
        </p:nvCxnSpPr>
        <p:spPr>
          <a:xfrm>
            <a:off x="7369363" y="3991475"/>
            <a:ext cx="312000" cy="300"/>
          </a:xfrm>
          <a:prstGeom prst="straightConnector1">
            <a:avLst/>
          </a:prstGeom>
          <a:noFill/>
          <a:ln cap="flat" cmpd="sng" w="9525">
            <a:solidFill>
              <a:srgbClr val="FF0000"/>
            </a:solidFill>
            <a:prstDash val="solid"/>
            <a:round/>
            <a:headEnd len="med" w="med" type="none"/>
            <a:tailEnd len="med" w="med" type="triangle"/>
          </a:ln>
        </p:spPr>
      </p:cxnSp>
      <p:cxnSp>
        <p:nvCxnSpPr>
          <p:cNvPr id="267" name="Google Shape;267;p34"/>
          <p:cNvCxnSpPr/>
          <p:nvPr/>
        </p:nvCxnSpPr>
        <p:spPr>
          <a:xfrm>
            <a:off x="6864638" y="3191725"/>
            <a:ext cx="312000" cy="300"/>
          </a:xfrm>
          <a:prstGeom prst="straightConnector1">
            <a:avLst/>
          </a:prstGeom>
          <a:noFill/>
          <a:ln cap="flat" cmpd="sng" w="9525">
            <a:solidFill>
              <a:srgbClr val="FF0000"/>
            </a:solidFill>
            <a:prstDash val="solid"/>
            <a:round/>
            <a:headEnd len="med" w="med" type="none"/>
            <a:tailEnd len="med" w="med" type="triangle"/>
          </a:ln>
        </p:spPr>
      </p:cxnSp>
      <p:cxnSp>
        <p:nvCxnSpPr>
          <p:cNvPr id="268" name="Google Shape;268;p34"/>
          <p:cNvCxnSpPr/>
          <p:nvPr/>
        </p:nvCxnSpPr>
        <p:spPr>
          <a:xfrm>
            <a:off x="7409863" y="3191725"/>
            <a:ext cx="312000" cy="300"/>
          </a:xfrm>
          <a:prstGeom prst="straightConnector1">
            <a:avLst/>
          </a:prstGeom>
          <a:noFill/>
          <a:ln cap="flat" cmpd="sng" w="9525">
            <a:solidFill>
              <a:srgbClr val="FF0000"/>
            </a:solidFill>
            <a:prstDash val="solid"/>
            <a:round/>
            <a:headEnd len="med" w="med" type="none"/>
            <a:tailEnd len="med" w="med" type="triangle"/>
          </a:ln>
        </p:spPr>
      </p:cxnSp>
      <p:sp>
        <p:nvSpPr>
          <p:cNvPr id="269" name="Google Shape;269;p34"/>
          <p:cNvSpPr txBox="1"/>
          <p:nvPr/>
        </p:nvSpPr>
        <p:spPr>
          <a:xfrm>
            <a:off x="7796525" y="3120775"/>
            <a:ext cx="548700" cy="1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0000"/>
                </a:solidFill>
                <a:latin typeface="Oxygen"/>
                <a:ea typeface="Oxygen"/>
                <a:cs typeface="Oxygen"/>
                <a:sym typeface="Oxygen"/>
              </a:rPr>
              <a:t>Stay</a:t>
            </a:r>
            <a:endParaRPr b="1" sz="900">
              <a:solidFill>
                <a:srgbClr val="FF0000"/>
              </a:solidFill>
              <a:latin typeface="Oxygen"/>
              <a:ea typeface="Oxygen"/>
              <a:cs typeface="Oxygen"/>
              <a:sym typeface="Oxygen"/>
            </a:endParaRPr>
          </a:p>
        </p:txBody>
      </p:sp>
      <p:cxnSp>
        <p:nvCxnSpPr>
          <p:cNvPr id="270" name="Google Shape;270;p34"/>
          <p:cNvCxnSpPr/>
          <p:nvPr/>
        </p:nvCxnSpPr>
        <p:spPr>
          <a:xfrm>
            <a:off x="6905088" y="4004925"/>
            <a:ext cx="312000" cy="300"/>
          </a:xfrm>
          <a:prstGeom prst="straightConnector1">
            <a:avLst/>
          </a:prstGeom>
          <a:noFill/>
          <a:ln cap="flat" cmpd="sng" w="9525">
            <a:solidFill>
              <a:srgbClr val="FF0000"/>
            </a:solidFill>
            <a:prstDash val="solid"/>
            <a:round/>
            <a:headEnd len="med" w="med" type="none"/>
            <a:tailEnd len="med" w="med" type="triangle"/>
          </a:ln>
        </p:spPr>
      </p:cxnSp>
      <p:sp>
        <p:nvSpPr>
          <p:cNvPr id="271" name="Google Shape;271;p34"/>
          <p:cNvSpPr/>
          <p:nvPr/>
        </p:nvSpPr>
        <p:spPr>
          <a:xfrm>
            <a:off x="2108700" y="3899725"/>
            <a:ext cx="196200" cy="204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4"/>
          <p:cNvPicPr preferRelativeResize="0"/>
          <p:nvPr/>
        </p:nvPicPr>
        <p:blipFill>
          <a:blip r:embed="rId4">
            <a:alphaModFix/>
          </a:blip>
          <a:stretch>
            <a:fillRect/>
          </a:stretch>
        </p:blipFill>
        <p:spPr>
          <a:xfrm>
            <a:off x="4791148" y="59509"/>
            <a:ext cx="1703353" cy="69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Q-learning</a:t>
            </a:r>
            <a:endParaRPr/>
          </a:p>
        </p:txBody>
      </p:sp>
      <p:sp>
        <p:nvSpPr>
          <p:cNvPr id="278" name="Google Shape;278;p35"/>
          <p:cNvSpPr txBox="1"/>
          <p:nvPr>
            <p:ph idx="1" type="body"/>
          </p:nvPr>
        </p:nvSpPr>
        <p:spPr>
          <a:xfrm>
            <a:off x="311700" y="1152475"/>
            <a:ext cx="4635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It’s a model-free RL algorithm</a:t>
            </a:r>
            <a:endParaRPr/>
          </a:p>
          <a:p>
            <a:pPr indent="-342900" lvl="0" marL="457200" rtl="0" algn="l">
              <a:lnSpc>
                <a:spcPct val="150000"/>
              </a:lnSpc>
              <a:spcBef>
                <a:spcPts val="0"/>
              </a:spcBef>
              <a:spcAft>
                <a:spcPts val="0"/>
              </a:spcAft>
              <a:buSzPts val="1800"/>
              <a:buChar char="●"/>
            </a:pPr>
            <a:r>
              <a:rPr lang="en"/>
              <a:t>The algorithm calculates the quality of a state-action pair</a:t>
            </a:r>
            <a:endParaRPr/>
          </a:p>
          <a:p>
            <a:pPr indent="0" lvl="0" marL="457200" rtl="0" algn="l">
              <a:lnSpc>
                <a:spcPct val="150000"/>
              </a:lnSpc>
              <a:spcBef>
                <a:spcPts val="1000"/>
              </a:spcBef>
              <a:spcAft>
                <a:spcPts val="0"/>
              </a:spcAft>
              <a:buNone/>
            </a:pPr>
            <a:r>
              <a:rPr i="1" lang="en"/>
              <a:t>Q : S x A </a:t>
            </a:r>
            <a:r>
              <a:rPr lang="en"/>
              <a:t>➝</a:t>
            </a:r>
            <a:r>
              <a:rPr i="1" lang="en"/>
              <a:t> ℝ</a:t>
            </a:r>
            <a:endParaRPr i="1"/>
          </a:p>
        </p:txBody>
      </p:sp>
      <p:sp>
        <p:nvSpPr>
          <p:cNvPr id="279" name="Google Shape;279;p35"/>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4</a:t>
            </a:r>
            <a:endParaRPr/>
          </a:p>
        </p:txBody>
      </p:sp>
      <p:sp>
        <p:nvSpPr>
          <p:cNvPr id="280" name="Google Shape;280;p35"/>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35"/>
          <p:cNvSpPr/>
          <p:nvPr/>
        </p:nvSpPr>
        <p:spPr>
          <a:xfrm>
            <a:off x="7066525" y="930025"/>
            <a:ext cx="19944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Initialize</a:t>
            </a:r>
            <a:r>
              <a:rPr lang="en"/>
              <a:t> Q-table</a:t>
            </a:r>
            <a:endParaRPr/>
          </a:p>
        </p:txBody>
      </p:sp>
      <p:sp>
        <p:nvSpPr>
          <p:cNvPr id="282" name="Google Shape;282;p35"/>
          <p:cNvSpPr/>
          <p:nvPr/>
        </p:nvSpPr>
        <p:spPr>
          <a:xfrm>
            <a:off x="7066525" y="1695088"/>
            <a:ext cx="19944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Choose an action</a:t>
            </a:r>
            <a:endParaRPr/>
          </a:p>
        </p:txBody>
      </p:sp>
      <p:sp>
        <p:nvSpPr>
          <p:cNvPr id="283" name="Google Shape;283;p35"/>
          <p:cNvSpPr/>
          <p:nvPr/>
        </p:nvSpPr>
        <p:spPr>
          <a:xfrm>
            <a:off x="7066525" y="2460150"/>
            <a:ext cx="19944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Perform action</a:t>
            </a:r>
            <a:endParaRPr/>
          </a:p>
        </p:txBody>
      </p:sp>
      <p:sp>
        <p:nvSpPr>
          <p:cNvPr id="284" name="Google Shape;284;p35"/>
          <p:cNvSpPr/>
          <p:nvPr/>
        </p:nvSpPr>
        <p:spPr>
          <a:xfrm>
            <a:off x="7066525" y="3180225"/>
            <a:ext cx="19944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Measure reward</a:t>
            </a:r>
            <a:endParaRPr/>
          </a:p>
        </p:txBody>
      </p:sp>
      <p:sp>
        <p:nvSpPr>
          <p:cNvPr id="285" name="Google Shape;285;p35"/>
          <p:cNvSpPr/>
          <p:nvPr/>
        </p:nvSpPr>
        <p:spPr>
          <a:xfrm>
            <a:off x="7066525" y="3900300"/>
            <a:ext cx="19944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Update Q-table</a:t>
            </a:r>
            <a:endParaRPr/>
          </a:p>
        </p:txBody>
      </p:sp>
      <p:sp>
        <p:nvSpPr>
          <p:cNvPr id="286" name="Google Shape;286;p35"/>
          <p:cNvSpPr/>
          <p:nvPr/>
        </p:nvSpPr>
        <p:spPr>
          <a:xfrm>
            <a:off x="6076418" y="1942217"/>
            <a:ext cx="1000225" cy="2300625"/>
          </a:xfrm>
          <a:custGeom>
            <a:rect b="b" l="l" r="r" t="t"/>
            <a:pathLst>
              <a:path extrusionOk="0" h="92025" w="40009">
                <a:moveTo>
                  <a:pt x="37791" y="523"/>
                </a:moveTo>
                <a:cubicBezTo>
                  <a:pt x="17846" y="-4459"/>
                  <a:pt x="-1205" y="28807"/>
                  <a:pt x="81" y="49324"/>
                </a:cubicBezTo>
                <a:cubicBezTo>
                  <a:pt x="935" y="62945"/>
                  <a:pt x="10394" y="76234"/>
                  <a:pt x="21432" y="84261"/>
                </a:cubicBezTo>
                <a:cubicBezTo>
                  <a:pt x="26860" y="88208"/>
                  <a:pt x="34007" y="89021"/>
                  <a:pt x="40009" y="92025"/>
                </a:cubicBezTo>
              </a:path>
            </a:pathLst>
          </a:custGeom>
          <a:noFill/>
          <a:ln cap="flat" cmpd="sng" w="19050">
            <a:solidFill>
              <a:schemeClr val="dk2"/>
            </a:solidFill>
            <a:prstDash val="solid"/>
            <a:round/>
            <a:headEnd len="med" w="med" type="stealth"/>
            <a:tailEnd len="med" w="med" type="none"/>
          </a:ln>
        </p:spPr>
      </p:sp>
      <p:cxnSp>
        <p:nvCxnSpPr>
          <p:cNvPr id="287" name="Google Shape;287;p35"/>
          <p:cNvCxnSpPr>
            <a:endCxn id="282" idx="0"/>
          </p:cNvCxnSpPr>
          <p:nvPr/>
        </p:nvCxnSpPr>
        <p:spPr>
          <a:xfrm>
            <a:off x="8063725" y="1464988"/>
            <a:ext cx="0" cy="2301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35"/>
          <p:cNvCxnSpPr/>
          <p:nvPr/>
        </p:nvCxnSpPr>
        <p:spPr>
          <a:xfrm>
            <a:off x="8063725" y="2267788"/>
            <a:ext cx="0" cy="2301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5"/>
          <p:cNvCxnSpPr/>
          <p:nvPr/>
        </p:nvCxnSpPr>
        <p:spPr>
          <a:xfrm>
            <a:off x="8063725" y="2968988"/>
            <a:ext cx="0" cy="23010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35"/>
          <p:cNvCxnSpPr/>
          <p:nvPr/>
        </p:nvCxnSpPr>
        <p:spPr>
          <a:xfrm>
            <a:off x="8063725" y="3670188"/>
            <a:ext cx="0" cy="230100"/>
          </a:xfrm>
          <a:prstGeom prst="straightConnector1">
            <a:avLst/>
          </a:prstGeom>
          <a:noFill/>
          <a:ln cap="flat" cmpd="sng" w="9525">
            <a:solidFill>
              <a:schemeClr val="dk2"/>
            </a:solidFill>
            <a:prstDash val="solid"/>
            <a:round/>
            <a:headEnd len="med" w="med" type="none"/>
            <a:tailEnd len="med" w="med" type="triangle"/>
          </a:ln>
        </p:spPr>
      </p:cxnSp>
      <p:pic>
        <p:nvPicPr>
          <p:cNvPr id="291" name="Google Shape;291;p35"/>
          <p:cNvPicPr preferRelativeResize="0"/>
          <p:nvPr/>
        </p:nvPicPr>
        <p:blipFill>
          <a:blip r:embed="rId3">
            <a:alphaModFix/>
          </a:blip>
          <a:stretch>
            <a:fillRect/>
          </a:stretch>
        </p:blipFill>
        <p:spPr>
          <a:xfrm>
            <a:off x="531125" y="3213698"/>
            <a:ext cx="5242399" cy="4909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Autonomous Systems and learning</a:t>
            </a:r>
            <a:endParaRPr/>
          </a:p>
          <a:p>
            <a:pPr indent="-342900" lvl="0" marL="457200" rtl="0" algn="l">
              <a:lnSpc>
                <a:spcPct val="150000"/>
              </a:lnSpc>
              <a:spcBef>
                <a:spcPts val="0"/>
              </a:spcBef>
              <a:spcAft>
                <a:spcPts val="0"/>
              </a:spcAft>
              <a:buSzPts val="1800"/>
              <a:buChar char="●"/>
            </a:pPr>
            <a:r>
              <a:rPr lang="en"/>
              <a:t>Reinforcement</a:t>
            </a:r>
            <a:r>
              <a:rPr lang="en"/>
              <a:t> Learning - Qualitative vs Quantitative behaviors</a:t>
            </a:r>
            <a:endParaRPr/>
          </a:p>
          <a:p>
            <a:pPr indent="-342900" lvl="0" marL="457200" rtl="0" algn="l">
              <a:lnSpc>
                <a:spcPct val="150000"/>
              </a:lnSpc>
              <a:spcBef>
                <a:spcPts val="0"/>
              </a:spcBef>
              <a:spcAft>
                <a:spcPts val="0"/>
              </a:spcAft>
              <a:buSzPts val="1800"/>
              <a:buChar char="●"/>
            </a:pPr>
            <a:r>
              <a:rPr lang="en"/>
              <a:t>Approach - turn-based zero-sum games, GR(1), and Strategies</a:t>
            </a:r>
            <a:endParaRPr/>
          </a:p>
          <a:p>
            <a:pPr indent="-342900" lvl="0" marL="457200" rtl="0" algn="l">
              <a:lnSpc>
                <a:spcPct val="150000"/>
              </a:lnSpc>
              <a:spcBef>
                <a:spcPts val="0"/>
              </a:spcBef>
              <a:spcAft>
                <a:spcPts val="0"/>
              </a:spcAft>
              <a:buSzPts val="1800"/>
              <a:buChar char="●"/>
            </a:pPr>
            <a:r>
              <a:rPr lang="en"/>
              <a:t>Results</a:t>
            </a:r>
            <a:endParaRPr/>
          </a:p>
          <a:p>
            <a:pPr indent="-342900" lvl="0" marL="457200" rtl="0" algn="l">
              <a:lnSpc>
                <a:spcPct val="150000"/>
              </a:lnSpc>
              <a:spcBef>
                <a:spcPts val="0"/>
              </a:spcBef>
              <a:spcAft>
                <a:spcPts val="0"/>
              </a:spcAft>
              <a:buSzPts val="1800"/>
              <a:buChar char="●"/>
            </a:pPr>
            <a:r>
              <a:rPr lang="en"/>
              <a:t>Slugs demo</a:t>
            </a:r>
            <a:endParaRPr/>
          </a:p>
        </p:txBody>
      </p:sp>
      <p:sp>
        <p:nvSpPr>
          <p:cNvPr id="86" name="Google Shape;86;p18"/>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8"/>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Q-learning properties</a:t>
            </a:r>
            <a:endParaRPr/>
          </a:p>
        </p:txBody>
      </p:sp>
      <p:sp>
        <p:nvSpPr>
          <p:cNvPr id="297" name="Google Shape;297;p36"/>
          <p:cNvSpPr txBox="1"/>
          <p:nvPr>
            <p:ph idx="1" type="body"/>
          </p:nvPr>
        </p:nvSpPr>
        <p:spPr>
          <a:xfrm>
            <a:off x="311700" y="8189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Q-learning converges to optimal policy/strategy ( </a:t>
            </a:r>
            <a:r>
              <a:rPr lang="en"/>
              <a:t>𝜇</a:t>
            </a:r>
            <a:r>
              <a:rPr baseline="-25000" lang="en"/>
              <a:t>p</a:t>
            </a:r>
            <a:r>
              <a:rPr lang="en"/>
              <a:t>*</a:t>
            </a:r>
            <a:r>
              <a:rPr lang="en"/>
              <a:t>) - even if you’re acting sub-optimally! </a:t>
            </a:r>
            <a:endParaRPr/>
          </a:p>
          <a:p>
            <a:pPr indent="-342900" lvl="0" marL="457200" rtl="0" algn="l">
              <a:lnSpc>
                <a:spcPct val="150000"/>
              </a:lnSpc>
              <a:spcBef>
                <a:spcPts val="0"/>
              </a:spcBef>
              <a:spcAft>
                <a:spcPts val="0"/>
              </a:spcAft>
              <a:buSzPts val="1800"/>
              <a:buChar char="●"/>
            </a:pPr>
            <a:r>
              <a:rPr lang="en"/>
              <a:t>Convergence proofs exists even for non episodic tasks. If the discount factor (𝜸) is lower than 1, the action values are finite even if the problem can contain infinite loops.</a:t>
            </a:r>
            <a:endParaRPr/>
          </a:p>
          <a:p>
            <a:pPr indent="-342900" lvl="0" marL="457200" rtl="0" algn="l">
              <a:lnSpc>
                <a:spcPct val="150000"/>
              </a:lnSpc>
              <a:spcBef>
                <a:spcPts val="0"/>
              </a:spcBef>
              <a:spcAft>
                <a:spcPts val="0"/>
              </a:spcAft>
              <a:buSzPts val="1800"/>
              <a:buChar char="●"/>
            </a:pPr>
            <a:r>
              <a:rPr lang="en"/>
              <a:t>Caveats:</a:t>
            </a:r>
            <a:endParaRPr/>
          </a:p>
          <a:p>
            <a:pPr indent="-317500" lvl="1" marL="914400" rtl="0" algn="l">
              <a:lnSpc>
                <a:spcPct val="150000"/>
              </a:lnSpc>
              <a:spcBef>
                <a:spcPts val="0"/>
              </a:spcBef>
              <a:spcAft>
                <a:spcPts val="0"/>
              </a:spcAft>
              <a:buSzPts val="1400"/>
              <a:buChar char="○"/>
            </a:pPr>
            <a:r>
              <a:rPr lang="en"/>
              <a:t>You have explore enough </a:t>
            </a:r>
            <a:endParaRPr/>
          </a:p>
          <a:p>
            <a:pPr indent="-317500" lvl="1" marL="914400" rtl="0" algn="l">
              <a:lnSpc>
                <a:spcPct val="150000"/>
              </a:lnSpc>
              <a:spcBef>
                <a:spcPts val="0"/>
              </a:spcBef>
              <a:spcAft>
                <a:spcPts val="0"/>
              </a:spcAft>
              <a:buSzPts val="1400"/>
              <a:buChar char="○"/>
            </a:pPr>
            <a:r>
              <a:rPr lang="en"/>
              <a:t>You have to eventually make the learning rate small enough</a:t>
            </a:r>
            <a:endParaRPr/>
          </a:p>
          <a:p>
            <a:pPr indent="-317500" lvl="1" marL="914400" rtl="0" algn="l">
              <a:lnSpc>
                <a:spcPct val="150000"/>
              </a:lnSpc>
              <a:spcBef>
                <a:spcPts val="0"/>
              </a:spcBef>
              <a:spcAft>
                <a:spcPts val="0"/>
              </a:spcAft>
              <a:buSzPts val="1400"/>
              <a:buChar char="○"/>
            </a:pPr>
            <a:r>
              <a:rPr lang="en"/>
              <a:t>...but not decrease it too quickly</a:t>
            </a:r>
            <a:endParaRPr/>
          </a:p>
          <a:p>
            <a:pPr indent="-317500" lvl="1" marL="914400" rtl="0" algn="l">
              <a:lnSpc>
                <a:spcPct val="150000"/>
              </a:lnSpc>
              <a:spcBef>
                <a:spcPts val="0"/>
              </a:spcBef>
              <a:spcAft>
                <a:spcPts val="0"/>
              </a:spcAft>
              <a:buSzPts val="1400"/>
              <a:buChar char="○"/>
            </a:pPr>
            <a:r>
              <a:rPr lang="en"/>
              <a:t>Basically, in the limit, it </a:t>
            </a:r>
            <a:r>
              <a:rPr lang="en"/>
              <a:t>doesn't</a:t>
            </a:r>
            <a:r>
              <a:rPr lang="en"/>
              <a:t> matter how you select actions (!)</a:t>
            </a:r>
            <a:endParaRPr/>
          </a:p>
        </p:txBody>
      </p:sp>
      <p:sp>
        <p:nvSpPr>
          <p:cNvPr id="298" name="Google Shape;298;p36"/>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Step 4</a:t>
            </a:r>
            <a:endParaRPr/>
          </a:p>
        </p:txBody>
      </p:sp>
      <p:sp>
        <p:nvSpPr>
          <p:cNvPr id="299" name="Google Shape;299;p36"/>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36"/>
          <p:cNvPicPr preferRelativeResize="0"/>
          <p:nvPr/>
        </p:nvPicPr>
        <p:blipFill>
          <a:blip r:embed="rId3">
            <a:alphaModFix/>
          </a:blip>
          <a:stretch>
            <a:fillRect/>
          </a:stretch>
        </p:blipFill>
        <p:spPr>
          <a:xfrm>
            <a:off x="4072862" y="0"/>
            <a:ext cx="1043038" cy="75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306" name="Google Shape;30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We can construct a game (</a:t>
            </a:r>
            <a:r>
              <a:rPr i="1" lang="en"/>
              <a:t>G </a:t>
            </a:r>
            <a:r>
              <a:rPr lang="en"/>
              <a:t>)</a:t>
            </a:r>
            <a:endParaRPr/>
          </a:p>
          <a:p>
            <a:pPr indent="-342900" lvl="0" marL="457200" rtl="0" algn="l">
              <a:lnSpc>
                <a:spcPct val="150000"/>
              </a:lnSpc>
              <a:spcBef>
                <a:spcPts val="0"/>
              </a:spcBef>
              <a:spcAft>
                <a:spcPts val="0"/>
              </a:spcAft>
              <a:buSzPts val="1800"/>
              <a:buChar char="●"/>
            </a:pPr>
            <a:r>
              <a:rPr lang="en"/>
              <a:t>Specify the constraints as temporal specification(𝝋) within the GR(1) framework</a:t>
            </a:r>
            <a:endParaRPr/>
          </a:p>
          <a:p>
            <a:pPr indent="-342900" lvl="0" marL="457200" rtl="0" algn="l">
              <a:lnSpc>
                <a:spcPct val="150000"/>
              </a:lnSpc>
              <a:spcBef>
                <a:spcPts val="0"/>
              </a:spcBef>
              <a:spcAft>
                <a:spcPts val="0"/>
              </a:spcAft>
              <a:buSzPts val="1800"/>
              <a:buChar char="●"/>
            </a:pPr>
            <a:r>
              <a:rPr lang="en"/>
              <a:t>Compute a set of “valid” behaviors( 𝜇</a:t>
            </a:r>
            <a:r>
              <a:rPr baseline="-25000" lang="en"/>
              <a:t>p</a:t>
            </a:r>
            <a:r>
              <a:rPr lang="en"/>
              <a:t>)</a:t>
            </a:r>
            <a:endParaRPr/>
          </a:p>
          <a:p>
            <a:pPr indent="-342900" lvl="0" marL="457200" rtl="0" algn="l">
              <a:lnSpc>
                <a:spcPct val="150000"/>
              </a:lnSpc>
              <a:spcBef>
                <a:spcPts val="0"/>
              </a:spcBef>
              <a:spcAft>
                <a:spcPts val="0"/>
              </a:spcAft>
              <a:buSzPts val="1800"/>
              <a:buChar char="●"/>
            </a:pPr>
            <a:r>
              <a:rPr lang="en"/>
              <a:t>Learn the most optimal way( </a:t>
            </a:r>
            <a:r>
              <a:rPr lang="en"/>
              <a:t>𝜇</a:t>
            </a:r>
            <a:r>
              <a:rPr baseline="-25000" lang="en"/>
              <a:t>p</a:t>
            </a:r>
            <a:r>
              <a:rPr lang="en"/>
              <a:t>*</a:t>
            </a:r>
            <a:r>
              <a:rPr lang="en"/>
              <a:t>) to perform the given task w.r.t. </a:t>
            </a:r>
            <a:r>
              <a:rPr i="1" lang="en"/>
              <a:t>R</a:t>
            </a:r>
            <a:endParaRPr i="1"/>
          </a:p>
        </p:txBody>
      </p:sp>
      <p:sp>
        <p:nvSpPr>
          <p:cNvPr id="307" name="Google Shape;307;p37"/>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37"/>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 Synthesis</a:t>
            </a:r>
            <a:endParaRPr/>
          </a:p>
        </p:txBody>
      </p:sp>
      <p:sp>
        <p:nvSpPr>
          <p:cNvPr id="314" name="Google Shape;314;p38"/>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38"/>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8"/>
          <p:cNvPicPr preferRelativeResize="0"/>
          <p:nvPr/>
        </p:nvPicPr>
        <p:blipFill>
          <a:blip r:embed="rId3">
            <a:alphaModFix/>
          </a:blip>
          <a:stretch>
            <a:fillRect/>
          </a:stretch>
        </p:blipFill>
        <p:spPr>
          <a:xfrm>
            <a:off x="177775" y="1563225"/>
            <a:ext cx="4012000" cy="3009000"/>
          </a:xfrm>
          <a:prstGeom prst="rect">
            <a:avLst/>
          </a:prstGeom>
          <a:noFill/>
          <a:ln>
            <a:noFill/>
          </a:ln>
        </p:spPr>
      </p:pic>
      <p:pic>
        <p:nvPicPr>
          <p:cNvPr id="317" name="Google Shape;317;p38"/>
          <p:cNvPicPr preferRelativeResize="0"/>
          <p:nvPr/>
        </p:nvPicPr>
        <p:blipFill>
          <a:blip r:embed="rId4">
            <a:alphaModFix/>
          </a:blip>
          <a:stretch>
            <a:fillRect/>
          </a:stretch>
        </p:blipFill>
        <p:spPr>
          <a:xfrm>
            <a:off x="3943167" y="844125"/>
            <a:ext cx="5048434" cy="3786325"/>
          </a:xfrm>
          <a:prstGeom prst="rect">
            <a:avLst/>
          </a:prstGeom>
          <a:noFill/>
          <a:ln>
            <a:noFill/>
          </a:ln>
        </p:spPr>
      </p:pic>
      <p:pic>
        <p:nvPicPr>
          <p:cNvPr id="318" name="Google Shape;318;p38"/>
          <p:cNvPicPr preferRelativeResize="0"/>
          <p:nvPr/>
        </p:nvPicPr>
        <p:blipFill>
          <a:blip r:embed="rId5">
            <a:alphaModFix/>
          </a:blip>
          <a:stretch>
            <a:fillRect/>
          </a:stretch>
        </p:blipFill>
        <p:spPr>
          <a:xfrm>
            <a:off x="310869" y="844119"/>
            <a:ext cx="3965700" cy="803800"/>
          </a:xfrm>
          <a:prstGeom prst="rect">
            <a:avLst/>
          </a:prstGeom>
          <a:noFill/>
          <a:ln>
            <a:noFill/>
          </a:ln>
        </p:spPr>
      </p:pic>
      <p:sp>
        <p:nvSpPr>
          <p:cNvPr id="319" name="Google Shape;319;p38"/>
          <p:cNvSpPr txBox="1"/>
          <p:nvPr/>
        </p:nvSpPr>
        <p:spPr>
          <a:xfrm>
            <a:off x="4572000" y="2722263"/>
            <a:ext cx="3933300" cy="69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xygen"/>
                <a:ea typeface="Oxygen"/>
                <a:cs typeface="Oxygen"/>
                <a:sym typeface="Oxygen"/>
              </a:rPr>
              <a:t>Task : Remain in a cell diagonally opposite to the environment robot</a:t>
            </a:r>
            <a:endParaRPr>
              <a:latin typeface="Oxygen"/>
              <a:ea typeface="Oxygen"/>
              <a:cs typeface="Oxygen"/>
              <a:sym typeface="Oxygen"/>
            </a:endParaRPr>
          </a:p>
          <a:p>
            <a:pPr indent="0" lvl="0" marL="0" rtl="0" algn="ctr">
              <a:spcBef>
                <a:spcPts val="0"/>
              </a:spcBef>
              <a:spcAft>
                <a:spcPts val="0"/>
              </a:spcAft>
              <a:buNone/>
            </a:pPr>
            <a:r>
              <a:t/>
            </a:r>
            <a:endParaRPr>
              <a:latin typeface="Oxygen"/>
              <a:ea typeface="Oxygen"/>
              <a:cs typeface="Oxygen"/>
              <a:sym typeface="Oxygen"/>
            </a:endParaRPr>
          </a:p>
          <a:p>
            <a:pPr indent="0" lvl="0" marL="0" rtl="0" algn="ctr">
              <a:spcBef>
                <a:spcPts val="0"/>
              </a:spcBef>
              <a:spcAft>
                <a:spcPts val="0"/>
              </a:spcAft>
              <a:buNone/>
            </a:pPr>
            <a:r>
              <a:rPr i="1" lang="en">
                <a:latin typeface="Oxygen"/>
                <a:ea typeface="Oxygen"/>
                <a:cs typeface="Oxygen"/>
                <a:sym typeface="Oxygen"/>
              </a:rPr>
              <a:t>A</a:t>
            </a:r>
            <a:r>
              <a:rPr baseline="-25000" i="1" lang="en">
                <a:latin typeface="Oxygen"/>
                <a:ea typeface="Oxygen"/>
                <a:cs typeface="Oxygen"/>
                <a:sym typeface="Oxygen"/>
              </a:rPr>
              <a:t>s</a:t>
            </a:r>
            <a:r>
              <a:rPr i="1" lang="en">
                <a:latin typeface="Oxygen"/>
                <a:ea typeface="Oxygen"/>
                <a:cs typeface="Oxygen"/>
                <a:sym typeface="Oxygen"/>
              </a:rPr>
              <a:t> = </a:t>
            </a:r>
            <a:r>
              <a:rPr lang="en">
                <a:latin typeface="Oxygen"/>
                <a:ea typeface="Oxygen"/>
                <a:cs typeface="Oxygen"/>
                <a:sym typeface="Oxygen"/>
              </a:rPr>
              <a:t>{ </a:t>
            </a:r>
            <a:r>
              <a:rPr i="1" lang="en">
                <a:latin typeface="Oxygen"/>
                <a:ea typeface="Oxygen"/>
                <a:cs typeface="Oxygen"/>
                <a:sym typeface="Oxygen"/>
              </a:rPr>
              <a:t>up, down, right, left, stay </a:t>
            </a:r>
            <a:r>
              <a:rPr lang="en">
                <a:latin typeface="Oxygen"/>
                <a:ea typeface="Oxygen"/>
                <a:cs typeface="Oxygen"/>
                <a:sym typeface="Oxygen"/>
              </a:rPr>
              <a:t>}</a:t>
            </a:r>
            <a:endParaRPr>
              <a:latin typeface="Oxygen"/>
              <a:ea typeface="Oxygen"/>
              <a:cs typeface="Oxygen"/>
              <a:sym typeface="Oxygen"/>
            </a:endParaRPr>
          </a:p>
          <a:p>
            <a:pPr indent="0" lvl="0" marL="0" rtl="0" algn="ctr">
              <a:spcBef>
                <a:spcPts val="0"/>
              </a:spcBef>
              <a:spcAft>
                <a:spcPts val="0"/>
              </a:spcAft>
              <a:buClr>
                <a:schemeClr val="dk1"/>
              </a:buClr>
              <a:buSzPts val="1100"/>
              <a:buFont typeface="Arial"/>
              <a:buNone/>
            </a:pPr>
            <a:r>
              <a:rPr i="1" lang="en">
                <a:solidFill>
                  <a:schemeClr val="dk1"/>
                </a:solidFill>
                <a:latin typeface="Oxygen"/>
                <a:ea typeface="Oxygen"/>
                <a:cs typeface="Oxygen"/>
                <a:sym typeface="Oxygen"/>
              </a:rPr>
              <a:t>A</a:t>
            </a:r>
            <a:r>
              <a:rPr baseline="-25000" i="1" lang="en">
                <a:solidFill>
                  <a:schemeClr val="dk1"/>
                </a:solidFill>
                <a:latin typeface="Oxygen"/>
                <a:ea typeface="Oxygen"/>
                <a:cs typeface="Oxygen"/>
                <a:sym typeface="Oxygen"/>
              </a:rPr>
              <a:t>e</a:t>
            </a:r>
            <a:r>
              <a:rPr i="1" lang="en">
                <a:solidFill>
                  <a:schemeClr val="dk1"/>
                </a:solidFill>
                <a:latin typeface="Oxygen"/>
                <a:ea typeface="Oxygen"/>
                <a:cs typeface="Oxygen"/>
                <a:sym typeface="Oxygen"/>
              </a:rPr>
              <a:t> = </a:t>
            </a:r>
            <a:r>
              <a:rPr lang="en">
                <a:solidFill>
                  <a:schemeClr val="dk1"/>
                </a:solidFill>
                <a:latin typeface="Oxygen"/>
                <a:ea typeface="Oxygen"/>
                <a:cs typeface="Oxygen"/>
                <a:sym typeface="Oxygen"/>
              </a:rPr>
              <a:t>{ </a:t>
            </a:r>
            <a:r>
              <a:rPr i="1" lang="en">
                <a:solidFill>
                  <a:schemeClr val="dk1"/>
                </a:solidFill>
                <a:latin typeface="Oxygen"/>
                <a:ea typeface="Oxygen"/>
                <a:cs typeface="Oxygen"/>
                <a:sym typeface="Oxygen"/>
              </a:rPr>
              <a:t>up, down, right, left </a:t>
            </a:r>
            <a:r>
              <a:rPr lang="en">
                <a:solidFill>
                  <a:schemeClr val="dk1"/>
                </a:solidFill>
                <a:latin typeface="Oxygen"/>
                <a:ea typeface="Oxygen"/>
                <a:cs typeface="Oxygen"/>
                <a:sym typeface="Oxygen"/>
              </a:rPr>
              <a:t>}</a:t>
            </a:r>
            <a:endParaRPr>
              <a:latin typeface="Oxygen"/>
              <a:ea typeface="Oxygen"/>
              <a:cs typeface="Oxygen"/>
              <a:sym typeface="Oxyge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Learned Optimal Policy</a:t>
            </a:r>
            <a:endParaRPr b="0"/>
          </a:p>
        </p:txBody>
      </p:sp>
      <p:sp>
        <p:nvSpPr>
          <p:cNvPr id="325" name="Google Shape;325;p39"/>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326" name="Google Shape;326;p39"/>
          <p:cNvPicPr preferRelativeResize="0"/>
          <p:nvPr/>
        </p:nvPicPr>
        <p:blipFill>
          <a:blip r:embed="rId3">
            <a:alphaModFix/>
          </a:blip>
          <a:stretch>
            <a:fillRect/>
          </a:stretch>
        </p:blipFill>
        <p:spPr>
          <a:xfrm>
            <a:off x="311702" y="1152466"/>
            <a:ext cx="3999904" cy="2999910"/>
          </a:xfrm>
          <a:prstGeom prst="rect">
            <a:avLst/>
          </a:prstGeom>
          <a:noFill/>
          <a:ln>
            <a:noFill/>
          </a:ln>
        </p:spPr>
      </p:pic>
      <p:pic>
        <p:nvPicPr>
          <p:cNvPr id="327" name="Google Shape;327;p39"/>
          <p:cNvPicPr preferRelativeResize="0"/>
          <p:nvPr/>
        </p:nvPicPr>
        <p:blipFill>
          <a:blip r:embed="rId4">
            <a:alphaModFix/>
          </a:blip>
          <a:stretch>
            <a:fillRect/>
          </a:stretch>
        </p:blipFill>
        <p:spPr>
          <a:xfrm>
            <a:off x="4887400" y="1152475"/>
            <a:ext cx="3999904" cy="2999934"/>
          </a:xfrm>
          <a:prstGeom prst="rect">
            <a:avLst/>
          </a:prstGeom>
          <a:noFill/>
          <a:ln>
            <a:noFill/>
          </a:ln>
        </p:spPr>
      </p:pic>
      <p:pic>
        <p:nvPicPr>
          <p:cNvPr id="328" name="Google Shape;328;p39"/>
          <p:cNvPicPr preferRelativeResize="0"/>
          <p:nvPr/>
        </p:nvPicPr>
        <p:blipFill rotWithShape="1">
          <a:blip r:embed="rId5">
            <a:alphaModFix/>
          </a:blip>
          <a:srcRect b="15886" l="8188" r="10813" t="11608"/>
          <a:stretch/>
        </p:blipFill>
        <p:spPr>
          <a:xfrm>
            <a:off x="8453725" y="66750"/>
            <a:ext cx="567425" cy="677250"/>
          </a:xfrm>
          <a:prstGeom prst="rect">
            <a:avLst/>
          </a:prstGeom>
          <a:noFill/>
          <a:ln>
            <a:noFill/>
          </a:ln>
        </p:spPr>
      </p:pic>
      <p:cxnSp>
        <p:nvCxnSpPr>
          <p:cNvPr id="329" name="Google Shape;329;p39"/>
          <p:cNvCxnSpPr/>
          <p:nvPr/>
        </p:nvCxnSpPr>
        <p:spPr>
          <a:xfrm>
            <a:off x="-2300" y="812425"/>
            <a:ext cx="9147600" cy="0"/>
          </a:xfrm>
          <a:prstGeom prst="straightConnector1">
            <a:avLst/>
          </a:prstGeom>
          <a:noFill/>
          <a:ln cap="flat" cmpd="sng" w="28575">
            <a:solidFill>
              <a:srgbClr val="CFB87C"/>
            </a:solidFill>
            <a:prstDash val="solid"/>
            <a:round/>
            <a:headEnd len="med" w="med" type="none"/>
            <a:tailEnd len="med" w="med" type="none"/>
          </a:ln>
        </p:spPr>
      </p:cxnSp>
      <p:cxnSp>
        <p:nvCxnSpPr>
          <p:cNvPr id="330" name="Google Shape;330;p39"/>
          <p:cNvCxnSpPr/>
          <p:nvPr/>
        </p:nvCxnSpPr>
        <p:spPr>
          <a:xfrm>
            <a:off x="-2300" y="4712625"/>
            <a:ext cx="9147600" cy="0"/>
          </a:xfrm>
          <a:prstGeom prst="straightConnector1">
            <a:avLst/>
          </a:prstGeom>
          <a:noFill/>
          <a:ln cap="flat" cmpd="sng" w="28575">
            <a:solidFill>
              <a:srgbClr val="CFB87C"/>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0"/>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36" name="Google Shape;33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337" name="Google Shape;337;p40"/>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p40"/>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p40"/>
          <p:cNvPicPr preferRelativeResize="0"/>
          <p:nvPr/>
        </p:nvPicPr>
        <p:blipFill>
          <a:blip r:embed="rId3">
            <a:alphaModFix/>
          </a:blip>
          <a:stretch>
            <a:fillRect/>
          </a:stretch>
        </p:blipFill>
        <p:spPr>
          <a:xfrm>
            <a:off x="311700" y="1152475"/>
            <a:ext cx="4260317" cy="3195226"/>
          </a:xfrm>
          <a:prstGeom prst="rect">
            <a:avLst/>
          </a:prstGeom>
          <a:noFill/>
          <a:ln>
            <a:noFill/>
          </a:ln>
        </p:spPr>
      </p:pic>
      <p:pic>
        <p:nvPicPr>
          <p:cNvPr id="340" name="Google Shape;340;p40"/>
          <p:cNvPicPr preferRelativeResize="0"/>
          <p:nvPr/>
        </p:nvPicPr>
        <p:blipFill>
          <a:blip r:embed="rId4">
            <a:alphaModFix/>
          </a:blip>
          <a:stretch>
            <a:fillRect/>
          </a:stretch>
        </p:blipFill>
        <p:spPr>
          <a:xfrm>
            <a:off x="4572001" y="1122880"/>
            <a:ext cx="4260301" cy="3195209"/>
          </a:xfrm>
          <a:prstGeom prst="rect">
            <a:avLst/>
          </a:prstGeom>
          <a:noFill/>
          <a:ln>
            <a:noFill/>
          </a:ln>
        </p:spPr>
      </p:pic>
      <p:pic>
        <p:nvPicPr>
          <p:cNvPr id="341" name="Google Shape;341;p40"/>
          <p:cNvPicPr preferRelativeResize="0"/>
          <p:nvPr/>
        </p:nvPicPr>
        <p:blipFill>
          <a:blip r:embed="rId5">
            <a:alphaModFix/>
          </a:blip>
          <a:stretch>
            <a:fillRect/>
          </a:stretch>
        </p:blipFill>
        <p:spPr>
          <a:xfrm>
            <a:off x="311700" y="1152475"/>
            <a:ext cx="4335224" cy="3251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3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1"/>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47" name="Google Shape;34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SzPts val="1500"/>
              <a:buAutoNum type="arabicPeriod"/>
            </a:pPr>
            <a:r>
              <a:rPr lang="en" sz="1500"/>
              <a:t>Wen Min, Rüdiger Ehlers, and Ufuk Topcu. ”Correct-by-synthesis reinforcement learning with temporal logic constraints.” 2015 IEEE/RSJ, International Conference on Intelligent Robots and Systems (IROS)IEEE, 2015.</a:t>
            </a:r>
            <a:endParaRPr sz="1500"/>
          </a:p>
          <a:p>
            <a:pPr indent="-323850" lvl="0" marL="457200" rtl="0" algn="l">
              <a:lnSpc>
                <a:spcPct val="150000"/>
              </a:lnSpc>
              <a:spcBef>
                <a:spcPts val="0"/>
              </a:spcBef>
              <a:spcAft>
                <a:spcPts val="0"/>
              </a:spcAft>
              <a:buSzPts val="1500"/>
              <a:buAutoNum type="arabicPeriod"/>
            </a:pPr>
            <a:r>
              <a:rPr lang="en" sz="1500"/>
              <a:t>Robot Illustrations (available at) - </a:t>
            </a:r>
            <a:r>
              <a:rPr lang="en" sz="1500" u="sng">
                <a:solidFill>
                  <a:schemeClr val="hlink"/>
                </a:solidFill>
                <a:hlinkClick r:id="rId3"/>
              </a:rPr>
              <a:t>http://ai.berkeley.edu/lecture_slides.html</a:t>
            </a:r>
            <a:endParaRPr sz="1500"/>
          </a:p>
          <a:p>
            <a:pPr indent="-323850" lvl="0" marL="457200" rtl="0" algn="l">
              <a:lnSpc>
                <a:spcPct val="150000"/>
              </a:lnSpc>
              <a:spcBef>
                <a:spcPts val="0"/>
              </a:spcBef>
              <a:spcAft>
                <a:spcPts val="0"/>
              </a:spcAft>
              <a:buSzPts val="1500"/>
              <a:buAutoNum type="arabicPeriod"/>
            </a:pPr>
            <a:r>
              <a:rPr lang="en" sz="1500"/>
              <a:t>R. Ehlers, V. Raman, and C. Finucane. Slugs GR(1) synthesizer 2013– 2014. Available at https://github.com/LTLMoP/slugs</a:t>
            </a:r>
            <a:endParaRPr sz="1500"/>
          </a:p>
        </p:txBody>
      </p:sp>
      <p:sp>
        <p:nvSpPr>
          <p:cNvPr id="348" name="Google Shape;348;p41"/>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41"/>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2"/>
          <p:cNvSpPr txBox="1"/>
          <p:nvPr>
            <p:ph type="title"/>
          </p:nvPr>
        </p:nvSpPr>
        <p:spPr>
          <a:xfrm>
            <a:off x="304272"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Slugs Demonstration</a:t>
            </a:r>
            <a:endParaRPr/>
          </a:p>
        </p:txBody>
      </p:sp>
      <p:pic>
        <p:nvPicPr>
          <p:cNvPr id="355" name="Google Shape;355;p42"/>
          <p:cNvPicPr preferRelativeResize="0"/>
          <p:nvPr/>
        </p:nvPicPr>
        <p:blipFill>
          <a:blip r:embed="rId3">
            <a:alphaModFix amt="25000"/>
          </a:blip>
          <a:stretch>
            <a:fillRect/>
          </a:stretch>
        </p:blipFill>
        <p:spPr>
          <a:xfrm>
            <a:off x="1992125" y="819125"/>
            <a:ext cx="5159751" cy="3832124"/>
          </a:xfrm>
          <a:prstGeom prst="rect">
            <a:avLst/>
          </a:prstGeom>
          <a:noFill/>
          <a:ln>
            <a:noFill/>
          </a:ln>
        </p:spPr>
      </p:pic>
      <p:sp>
        <p:nvSpPr>
          <p:cNvPr id="356" name="Google Shape;356;p42"/>
          <p:cNvSpPr txBox="1"/>
          <p:nvPr>
            <p:ph type="title"/>
          </p:nvPr>
        </p:nvSpPr>
        <p:spPr>
          <a:xfrm>
            <a:off x="257300" y="119025"/>
            <a:ext cx="5439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Thank you</a:t>
            </a:r>
            <a:endParaRPr b="0"/>
          </a:p>
        </p:txBody>
      </p:sp>
      <p:sp>
        <p:nvSpPr>
          <p:cNvPr id="357" name="Google Shape;357;p42"/>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solidFill>
                <a:srgbClr val="000000"/>
              </a:solidFill>
              <a:highlight>
                <a:srgbClr val="000000"/>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Autonomous system are </a:t>
            </a:r>
            <a:r>
              <a:rPr lang="en"/>
              <a:t>increasingly</a:t>
            </a:r>
            <a:r>
              <a:rPr lang="en"/>
              <a:t> growing </a:t>
            </a:r>
            <a:r>
              <a:rPr lang="en"/>
              <a:t>ubiquitous</a:t>
            </a:r>
            <a:r>
              <a:rPr lang="en"/>
              <a:t>.</a:t>
            </a:r>
            <a:endParaRPr/>
          </a:p>
          <a:p>
            <a:pPr indent="-342900" lvl="0" marL="457200" rtl="0" algn="l">
              <a:lnSpc>
                <a:spcPct val="150000"/>
              </a:lnSpc>
              <a:spcBef>
                <a:spcPts val="0"/>
              </a:spcBef>
              <a:spcAft>
                <a:spcPts val="0"/>
              </a:spcAft>
              <a:buSzPts val="1800"/>
              <a:buChar char="●"/>
            </a:pPr>
            <a:r>
              <a:rPr lang="en"/>
              <a:t>More use cases in safety-critical system </a:t>
            </a:r>
            <a:endParaRPr/>
          </a:p>
          <a:p>
            <a:pPr indent="-317500" lvl="1" marL="914400" rtl="0" algn="l">
              <a:lnSpc>
                <a:spcPct val="150000"/>
              </a:lnSpc>
              <a:spcBef>
                <a:spcPts val="0"/>
              </a:spcBef>
              <a:spcAft>
                <a:spcPts val="0"/>
              </a:spcAft>
              <a:buSzPts val="1400"/>
              <a:buChar char="○"/>
            </a:pPr>
            <a:r>
              <a:rPr lang="en"/>
              <a:t>Automatic Aircraft traffic system</a:t>
            </a:r>
            <a:endParaRPr/>
          </a:p>
          <a:p>
            <a:pPr indent="-317500" lvl="1" marL="914400" rtl="0" algn="l">
              <a:lnSpc>
                <a:spcPct val="150000"/>
              </a:lnSpc>
              <a:spcBef>
                <a:spcPts val="0"/>
              </a:spcBef>
              <a:spcAft>
                <a:spcPts val="0"/>
              </a:spcAft>
              <a:buSzPts val="1400"/>
              <a:buChar char="○"/>
            </a:pPr>
            <a:r>
              <a:rPr lang="en"/>
              <a:t>Factory floor assembly line</a:t>
            </a:r>
            <a:endParaRPr/>
          </a:p>
          <a:p>
            <a:pPr indent="-317500" lvl="1" marL="914400" rtl="0" algn="l">
              <a:lnSpc>
                <a:spcPct val="150000"/>
              </a:lnSpc>
              <a:spcBef>
                <a:spcPts val="0"/>
              </a:spcBef>
              <a:spcAft>
                <a:spcPts val="0"/>
              </a:spcAft>
              <a:buSzPts val="1400"/>
              <a:buChar char="○"/>
            </a:pPr>
            <a:r>
              <a:rPr lang="en"/>
              <a:t>Autonomous cars </a:t>
            </a:r>
            <a:endParaRPr/>
          </a:p>
          <a:p>
            <a:pPr indent="-342900" lvl="0" marL="457200" rtl="0" algn="l">
              <a:lnSpc>
                <a:spcPct val="150000"/>
              </a:lnSpc>
              <a:spcBef>
                <a:spcPts val="0"/>
              </a:spcBef>
              <a:spcAft>
                <a:spcPts val="0"/>
              </a:spcAft>
              <a:buSzPts val="1800"/>
              <a:buChar char="●"/>
            </a:pPr>
            <a:r>
              <a:rPr lang="en"/>
              <a:t>Key aspect - Decision making</a:t>
            </a:r>
            <a:endParaRPr/>
          </a:p>
        </p:txBody>
      </p:sp>
      <p:sp>
        <p:nvSpPr>
          <p:cNvPr id="94" name="Google Shape;94;p19"/>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 name="Google Shape;95;p19"/>
          <p:cNvPicPr preferRelativeResize="0"/>
          <p:nvPr/>
        </p:nvPicPr>
        <p:blipFill>
          <a:blip r:embed="rId3">
            <a:alphaModFix/>
          </a:blip>
          <a:stretch>
            <a:fillRect/>
          </a:stretch>
        </p:blipFill>
        <p:spPr>
          <a:xfrm>
            <a:off x="5288800" y="1997525"/>
            <a:ext cx="3855200" cy="2420099"/>
          </a:xfrm>
          <a:prstGeom prst="rect">
            <a:avLst/>
          </a:prstGeom>
          <a:noFill/>
          <a:ln>
            <a:noFill/>
          </a:ln>
        </p:spPr>
      </p:pic>
      <p:sp>
        <p:nvSpPr>
          <p:cNvPr id="96" name="Google Shape;96;p19"/>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9"/>
          <p:cNvSpPr txBox="1"/>
          <p:nvPr/>
        </p:nvSpPr>
        <p:spPr>
          <a:xfrm>
            <a:off x="6640800" y="4417625"/>
            <a:ext cx="2503200" cy="1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xygen"/>
                <a:ea typeface="Oxygen"/>
                <a:cs typeface="Oxygen"/>
                <a:sym typeface="Oxygen"/>
              </a:rPr>
              <a:t>Google self-driving car, https://www.cnn.com/, 2014 </a:t>
            </a:r>
            <a:endParaRPr sz="700">
              <a:latin typeface="Oxygen"/>
              <a:ea typeface="Oxygen"/>
              <a:cs typeface="Oxygen"/>
              <a:sym typeface="Oxyge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Making</a:t>
            </a:r>
            <a:endParaRPr baseline="30000" sz="1900"/>
          </a:p>
        </p:txBody>
      </p:sp>
      <p:sp>
        <p:nvSpPr>
          <p:cNvPr id="103" name="Google Shape;103;p20"/>
          <p:cNvSpPr txBox="1"/>
          <p:nvPr>
            <p:ph idx="1" type="body"/>
          </p:nvPr>
        </p:nvSpPr>
        <p:spPr>
          <a:xfrm>
            <a:off x="311700" y="95410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Learning plays a big role in making decisions </a:t>
            </a:r>
            <a:endParaRPr/>
          </a:p>
          <a:p>
            <a:pPr indent="-317500" lvl="1" marL="914400" rtl="0" algn="l">
              <a:lnSpc>
                <a:spcPct val="150000"/>
              </a:lnSpc>
              <a:spcBef>
                <a:spcPts val="0"/>
              </a:spcBef>
              <a:spcAft>
                <a:spcPts val="0"/>
              </a:spcAft>
              <a:buSzPts val="1400"/>
              <a:buChar char="○"/>
            </a:pPr>
            <a:r>
              <a:rPr lang="en"/>
              <a:t>Supervised</a:t>
            </a:r>
            <a:endParaRPr/>
          </a:p>
          <a:p>
            <a:pPr indent="-317500" lvl="1" marL="914400" rtl="0" algn="l">
              <a:lnSpc>
                <a:spcPct val="150000"/>
              </a:lnSpc>
              <a:spcBef>
                <a:spcPts val="0"/>
              </a:spcBef>
              <a:spcAft>
                <a:spcPts val="0"/>
              </a:spcAft>
              <a:buSzPts val="1400"/>
              <a:buChar char="○"/>
            </a:pPr>
            <a:r>
              <a:rPr lang="en"/>
              <a:t>Unsupervised</a:t>
            </a:r>
            <a:endParaRPr/>
          </a:p>
          <a:p>
            <a:pPr indent="-342900" lvl="0" marL="457200" rtl="0" algn="l">
              <a:lnSpc>
                <a:spcPct val="150000"/>
              </a:lnSpc>
              <a:spcBef>
                <a:spcPts val="0"/>
              </a:spcBef>
              <a:spcAft>
                <a:spcPts val="0"/>
              </a:spcAft>
              <a:buSzPts val="1800"/>
              <a:buChar char="●"/>
            </a:pPr>
            <a:r>
              <a:rPr lang="en"/>
              <a:t>A fundamental challenge in AI and machine learning is learning to make </a:t>
            </a:r>
            <a:r>
              <a:rPr b="1" lang="en"/>
              <a:t>good decisions</a:t>
            </a:r>
            <a:r>
              <a:rPr lang="en"/>
              <a:t> under </a:t>
            </a:r>
            <a:r>
              <a:rPr b="1" lang="en"/>
              <a:t>uncertainty</a:t>
            </a:r>
            <a:r>
              <a:rPr lang="en"/>
              <a:t>.</a:t>
            </a:r>
            <a:endParaRPr/>
          </a:p>
          <a:p>
            <a:pPr indent="-342900" lvl="0" marL="457200" rtl="0" algn="l">
              <a:lnSpc>
                <a:spcPct val="150000"/>
              </a:lnSpc>
              <a:spcBef>
                <a:spcPts val="0"/>
              </a:spcBef>
              <a:spcAft>
                <a:spcPts val="0"/>
              </a:spcAft>
              <a:buSzPts val="1800"/>
              <a:buChar char="●"/>
            </a:pPr>
            <a:r>
              <a:rPr lang="en"/>
              <a:t>Reinforcement Learning(RL) - learn without any model and without explicitly correcting the actions of the robot.</a:t>
            </a:r>
            <a:endParaRPr/>
          </a:p>
        </p:txBody>
      </p:sp>
      <p:sp>
        <p:nvSpPr>
          <p:cNvPr id="104" name="Google Shape;104;p20"/>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5" name="Google Shape;105;p20"/>
          <p:cNvPicPr preferRelativeResize="0"/>
          <p:nvPr/>
        </p:nvPicPr>
        <p:blipFill>
          <a:blip r:embed="rId3">
            <a:alphaModFix/>
          </a:blip>
          <a:stretch>
            <a:fillRect/>
          </a:stretch>
        </p:blipFill>
        <p:spPr>
          <a:xfrm>
            <a:off x="3480800" y="-6250"/>
            <a:ext cx="1750376" cy="804050"/>
          </a:xfrm>
          <a:prstGeom prst="rect">
            <a:avLst/>
          </a:prstGeom>
          <a:noFill/>
          <a:ln>
            <a:noFill/>
          </a:ln>
        </p:spPr>
      </p:pic>
      <p:sp>
        <p:nvSpPr>
          <p:cNvPr id="106" name="Google Shape;106;p20"/>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 name="Google Shape;107;p20"/>
          <p:cNvSpPr txBox="1"/>
          <p:nvPr/>
        </p:nvSpPr>
        <p:spPr>
          <a:xfrm>
            <a:off x="5117975" y="0"/>
            <a:ext cx="2823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xygen"/>
                <a:ea typeface="Oxygen"/>
                <a:cs typeface="Oxygen"/>
                <a:sym typeface="Oxygen"/>
              </a:rPr>
              <a:t>2</a:t>
            </a:r>
            <a:endParaRPr sz="900">
              <a:latin typeface="Oxygen"/>
              <a:ea typeface="Oxygen"/>
              <a:cs typeface="Oxygen"/>
              <a:sym typeface="Oxyge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113" name="Google Shape;113;p21"/>
          <p:cNvSpPr txBox="1"/>
          <p:nvPr>
            <p:ph idx="1" type="body"/>
          </p:nvPr>
        </p:nvSpPr>
        <p:spPr>
          <a:xfrm>
            <a:off x="311700" y="1972050"/>
            <a:ext cx="8520600" cy="23187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a:t>Basic Idea:</a:t>
            </a:r>
            <a:endParaRPr/>
          </a:p>
          <a:p>
            <a:pPr indent="-342900" lvl="0" marL="457200" rtl="0" algn="l">
              <a:lnSpc>
                <a:spcPct val="150000"/>
              </a:lnSpc>
              <a:spcBef>
                <a:spcPts val="1000"/>
              </a:spcBef>
              <a:spcAft>
                <a:spcPts val="0"/>
              </a:spcAft>
              <a:buSzPts val="1800"/>
              <a:buAutoNum type="arabicPeriod"/>
            </a:pPr>
            <a:r>
              <a:rPr lang="en"/>
              <a:t>Agent takes an action </a:t>
            </a:r>
            <a:r>
              <a:rPr i="1" lang="en"/>
              <a:t>a</a:t>
            </a:r>
            <a:r>
              <a:rPr lang="en"/>
              <a:t> in the environment</a:t>
            </a:r>
            <a:endParaRPr/>
          </a:p>
          <a:p>
            <a:pPr indent="-342900" lvl="0" marL="457200" rtl="0" algn="l">
              <a:lnSpc>
                <a:spcPct val="150000"/>
              </a:lnSpc>
              <a:spcBef>
                <a:spcPts val="0"/>
              </a:spcBef>
              <a:spcAft>
                <a:spcPts val="0"/>
              </a:spcAft>
              <a:buSzPts val="1800"/>
              <a:buAutoNum type="arabicPeriod"/>
            </a:pPr>
            <a:r>
              <a:rPr lang="en"/>
              <a:t>The environment evolves and the agent then observes the new state </a:t>
            </a:r>
            <a:r>
              <a:rPr i="1" lang="en"/>
              <a:t>s</a:t>
            </a:r>
            <a:r>
              <a:rPr lang="en"/>
              <a:t> and</a:t>
            </a:r>
            <a:endParaRPr/>
          </a:p>
          <a:p>
            <a:pPr indent="-342900" lvl="0" marL="457200" rtl="0" algn="l">
              <a:lnSpc>
                <a:spcPct val="150000"/>
              </a:lnSpc>
              <a:spcBef>
                <a:spcPts val="0"/>
              </a:spcBef>
              <a:spcAft>
                <a:spcPts val="0"/>
              </a:spcAft>
              <a:buSzPts val="1800"/>
              <a:buAutoNum type="arabicPeriod"/>
            </a:pPr>
            <a:r>
              <a:rPr lang="en"/>
              <a:t>The agent receives a reward </a:t>
            </a:r>
            <a:r>
              <a:rPr i="1" lang="en"/>
              <a:t>r</a:t>
            </a:r>
            <a:endParaRPr i="1"/>
          </a:p>
          <a:p>
            <a:pPr indent="0" lvl="0" marL="0" rtl="0" algn="l">
              <a:lnSpc>
                <a:spcPct val="150000"/>
              </a:lnSpc>
              <a:spcBef>
                <a:spcPts val="1000"/>
              </a:spcBef>
              <a:spcAft>
                <a:spcPts val="0"/>
              </a:spcAft>
              <a:buNone/>
            </a:pPr>
            <a:r>
              <a:rPr lang="en"/>
              <a:t>Objective : Given a task what is the most optimal way(𝝅</a:t>
            </a:r>
            <a:r>
              <a:rPr baseline="30000" lang="en"/>
              <a:t>*</a:t>
            </a:r>
            <a:r>
              <a:rPr lang="en"/>
              <a:t>) to do it.</a:t>
            </a:r>
            <a:endParaRPr/>
          </a:p>
        </p:txBody>
      </p:sp>
      <p:sp>
        <p:nvSpPr>
          <p:cNvPr id="114" name="Google Shape;114;p21"/>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5" name="Google Shape;115;p21"/>
          <p:cNvPicPr preferRelativeResize="0"/>
          <p:nvPr/>
        </p:nvPicPr>
        <p:blipFill>
          <a:blip r:embed="rId3">
            <a:alphaModFix/>
          </a:blip>
          <a:stretch>
            <a:fillRect/>
          </a:stretch>
        </p:blipFill>
        <p:spPr>
          <a:xfrm>
            <a:off x="4302700" y="14150"/>
            <a:ext cx="1394500" cy="782450"/>
          </a:xfrm>
          <a:prstGeom prst="rect">
            <a:avLst/>
          </a:prstGeom>
          <a:noFill/>
          <a:ln>
            <a:noFill/>
          </a:ln>
        </p:spPr>
      </p:pic>
      <p:pic>
        <p:nvPicPr>
          <p:cNvPr id="116" name="Google Shape;116;p21"/>
          <p:cNvPicPr preferRelativeResize="0"/>
          <p:nvPr/>
        </p:nvPicPr>
        <p:blipFill>
          <a:blip r:embed="rId4">
            <a:alphaModFix/>
          </a:blip>
          <a:stretch>
            <a:fillRect/>
          </a:stretch>
        </p:blipFill>
        <p:spPr>
          <a:xfrm>
            <a:off x="4155099" y="1199824"/>
            <a:ext cx="833800" cy="445764"/>
          </a:xfrm>
          <a:prstGeom prst="rect">
            <a:avLst/>
          </a:prstGeom>
          <a:noFill/>
          <a:ln>
            <a:noFill/>
          </a:ln>
        </p:spPr>
      </p:pic>
      <p:pic>
        <p:nvPicPr>
          <p:cNvPr id="117" name="Google Shape;117;p21"/>
          <p:cNvPicPr preferRelativeResize="0"/>
          <p:nvPr/>
        </p:nvPicPr>
        <p:blipFill>
          <a:blip r:embed="rId5">
            <a:alphaModFix/>
          </a:blip>
          <a:stretch>
            <a:fillRect/>
          </a:stretch>
        </p:blipFill>
        <p:spPr>
          <a:xfrm>
            <a:off x="4107523" y="1587150"/>
            <a:ext cx="1043277" cy="782450"/>
          </a:xfrm>
          <a:prstGeom prst="rect">
            <a:avLst/>
          </a:prstGeom>
          <a:noFill/>
          <a:ln>
            <a:noFill/>
          </a:ln>
        </p:spPr>
      </p:pic>
      <p:pic>
        <p:nvPicPr>
          <p:cNvPr id="118" name="Google Shape;118;p21"/>
          <p:cNvPicPr preferRelativeResize="0"/>
          <p:nvPr/>
        </p:nvPicPr>
        <p:blipFill>
          <a:blip r:embed="rId6">
            <a:alphaModFix/>
          </a:blip>
          <a:stretch>
            <a:fillRect/>
          </a:stretch>
        </p:blipFill>
        <p:spPr>
          <a:xfrm>
            <a:off x="4984593" y="1399347"/>
            <a:ext cx="455730" cy="572700"/>
          </a:xfrm>
          <a:prstGeom prst="rect">
            <a:avLst/>
          </a:prstGeom>
          <a:noFill/>
          <a:ln>
            <a:noFill/>
          </a:ln>
        </p:spPr>
      </p:pic>
      <p:pic>
        <p:nvPicPr>
          <p:cNvPr id="119" name="Google Shape;119;p21"/>
          <p:cNvPicPr preferRelativeResize="0"/>
          <p:nvPr/>
        </p:nvPicPr>
        <p:blipFill>
          <a:blip r:embed="rId7">
            <a:alphaModFix/>
          </a:blip>
          <a:stretch>
            <a:fillRect/>
          </a:stretch>
        </p:blipFill>
        <p:spPr>
          <a:xfrm>
            <a:off x="3631650" y="1314248"/>
            <a:ext cx="523450" cy="657800"/>
          </a:xfrm>
          <a:prstGeom prst="rect">
            <a:avLst/>
          </a:prstGeom>
          <a:noFill/>
          <a:ln>
            <a:noFill/>
          </a:ln>
        </p:spPr>
      </p:pic>
      <p:sp>
        <p:nvSpPr>
          <p:cNvPr id="120" name="Google Shape;120;p21"/>
          <p:cNvSpPr txBox="1"/>
          <p:nvPr/>
        </p:nvSpPr>
        <p:spPr>
          <a:xfrm>
            <a:off x="5433488" y="1530000"/>
            <a:ext cx="7914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xygen"/>
                <a:ea typeface="Oxygen"/>
                <a:cs typeface="Oxygen"/>
                <a:sym typeface="Oxygen"/>
              </a:rPr>
              <a:t>Action </a:t>
            </a:r>
            <a:r>
              <a:rPr i="1" lang="en" sz="800">
                <a:latin typeface="Oxygen"/>
                <a:ea typeface="Oxygen"/>
                <a:cs typeface="Oxygen"/>
                <a:sym typeface="Oxygen"/>
              </a:rPr>
              <a:t>a</a:t>
            </a:r>
            <a:endParaRPr i="1" sz="800">
              <a:latin typeface="Oxygen"/>
              <a:ea typeface="Oxygen"/>
              <a:cs typeface="Oxygen"/>
              <a:sym typeface="Oxygen"/>
            </a:endParaRPr>
          </a:p>
        </p:txBody>
      </p:sp>
      <p:sp>
        <p:nvSpPr>
          <p:cNvPr id="121" name="Google Shape;121;p21"/>
          <p:cNvSpPr txBox="1"/>
          <p:nvPr/>
        </p:nvSpPr>
        <p:spPr>
          <a:xfrm>
            <a:off x="2725175" y="1468525"/>
            <a:ext cx="7914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xygen"/>
                <a:ea typeface="Oxygen"/>
                <a:cs typeface="Oxygen"/>
                <a:sym typeface="Oxygen"/>
              </a:rPr>
              <a:t>State </a:t>
            </a:r>
            <a:r>
              <a:rPr i="1" lang="en" sz="800">
                <a:latin typeface="Oxygen"/>
                <a:ea typeface="Oxygen"/>
                <a:cs typeface="Oxygen"/>
                <a:sym typeface="Oxygen"/>
              </a:rPr>
              <a:t>s</a:t>
            </a:r>
            <a:endParaRPr i="1" sz="800">
              <a:latin typeface="Oxygen"/>
              <a:ea typeface="Oxygen"/>
              <a:cs typeface="Oxygen"/>
              <a:sym typeface="Oxygen"/>
            </a:endParaRPr>
          </a:p>
          <a:p>
            <a:pPr indent="0" lvl="0" marL="0" rtl="0" algn="l">
              <a:spcBef>
                <a:spcPts val="0"/>
              </a:spcBef>
              <a:spcAft>
                <a:spcPts val="0"/>
              </a:spcAft>
              <a:buNone/>
            </a:pPr>
            <a:r>
              <a:rPr lang="en" sz="800">
                <a:latin typeface="Oxygen"/>
                <a:ea typeface="Oxygen"/>
                <a:cs typeface="Oxygen"/>
                <a:sym typeface="Oxygen"/>
              </a:rPr>
              <a:t>Reward </a:t>
            </a:r>
            <a:r>
              <a:rPr i="1" lang="en" sz="800">
                <a:latin typeface="Oxygen"/>
                <a:ea typeface="Oxygen"/>
                <a:cs typeface="Oxygen"/>
                <a:sym typeface="Oxygen"/>
              </a:rPr>
              <a:t>r</a:t>
            </a:r>
            <a:endParaRPr i="1" sz="800">
              <a:latin typeface="Oxygen"/>
              <a:ea typeface="Oxygen"/>
              <a:cs typeface="Oxygen"/>
              <a:sym typeface="Oxygen"/>
            </a:endParaRPr>
          </a:p>
        </p:txBody>
      </p:sp>
      <p:sp>
        <p:nvSpPr>
          <p:cNvPr id="122" name="Google Shape;122;p21"/>
          <p:cNvSpPr/>
          <p:nvPr/>
        </p:nvSpPr>
        <p:spPr>
          <a:xfrm>
            <a:off x="6342875" y="1314238"/>
            <a:ext cx="211800" cy="2850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rot="-5400000">
            <a:off x="6144433" y="1493247"/>
            <a:ext cx="211800" cy="2850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rot="5400000">
            <a:off x="6544200" y="1493250"/>
            <a:ext cx="211800" cy="2850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rot="10800000">
            <a:off x="6342875" y="1697700"/>
            <a:ext cx="211800" cy="2850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32" name="Google Shape;132;p2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en"/>
              <a:t>Can we </a:t>
            </a:r>
            <a:r>
              <a:rPr b="1" lang="en"/>
              <a:t>guarantee</a:t>
            </a:r>
            <a:r>
              <a:rPr lang="en"/>
              <a:t> that the learned strategy(</a:t>
            </a:r>
            <a:r>
              <a:rPr lang="en"/>
              <a:t>𝝅</a:t>
            </a:r>
            <a:r>
              <a:rPr lang="en"/>
              <a:t>) will never </a:t>
            </a:r>
            <a:r>
              <a:rPr b="1" lang="en"/>
              <a:t>fail</a:t>
            </a:r>
            <a:r>
              <a:rPr lang="en"/>
              <a:t>?</a:t>
            </a:r>
            <a:endParaRPr/>
          </a:p>
          <a:p>
            <a:pPr indent="0" lvl="0" marL="0" rtl="0" algn="l">
              <a:lnSpc>
                <a:spcPct val="150000"/>
              </a:lnSpc>
              <a:spcBef>
                <a:spcPts val="1000"/>
              </a:spcBef>
              <a:spcAft>
                <a:spcPts val="0"/>
              </a:spcAft>
              <a:buNone/>
            </a:pPr>
            <a:r>
              <a:t/>
            </a:r>
            <a:endParaRPr/>
          </a:p>
        </p:txBody>
      </p:sp>
      <p:sp>
        <p:nvSpPr>
          <p:cNvPr id="133" name="Google Shape;133;p22"/>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2"/>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p:cNvPicPr preferRelativeResize="0"/>
          <p:nvPr/>
        </p:nvPicPr>
        <p:blipFill>
          <a:blip r:embed="rId3">
            <a:alphaModFix/>
          </a:blip>
          <a:stretch>
            <a:fillRect/>
          </a:stretch>
        </p:blipFill>
        <p:spPr>
          <a:xfrm>
            <a:off x="2457250" y="2"/>
            <a:ext cx="1860826" cy="779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with guarantees</a:t>
            </a:r>
            <a:endParaRPr/>
          </a:p>
        </p:txBody>
      </p:sp>
      <p:sp>
        <p:nvSpPr>
          <p:cNvPr id="141" name="Google Shape;14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a:t>We want to guarantee safety while also performing the given task optimally. </a:t>
            </a:r>
            <a:endParaRPr/>
          </a:p>
          <a:p>
            <a:pPr indent="-342900" lvl="0" marL="457200" rtl="0" algn="l">
              <a:lnSpc>
                <a:spcPct val="150000"/>
              </a:lnSpc>
              <a:spcBef>
                <a:spcPts val="1000"/>
              </a:spcBef>
              <a:spcAft>
                <a:spcPts val="0"/>
              </a:spcAft>
              <a:buSzPts val="1800"/>
              <a:buAutoNum type="arabicPeriod"/>
            </a:pPr>
            <a:r>
              <a:rPr lang="en"/>
              <a:t>Qualitative</a:t>
            </a:r>
            <a:r>
              <a:rPr lang="en"/>
              <a:t> behaviors - </a:t>
            </a:r>
            <a:r>
              <a:rPr lang="en"/>
              <a:t>guarantee</a:t>
            </a:r>
            <a:r>
              <a:rPr lang="en"/>
              <a:t> safety  </a:t>
            </a:r>
            <a:endParaRPr/>
          </a:p>
          <a:p>
            <a:pPr indent="-342900" lvl="0" marL="457200" rtl="0" algn="l">
              <a:lnSpc>
                <a:spcPct val="150000"/>
              </a:lnSpc>
              <a:spcBef>
                <a:spcPts val="0"/>
              </a:spcBef>
              <a:spcAft>
                <a:spcPts val="0"/>
              </a:spcAft>
              <a:buSzPts val="1800"/>
              <a:buAutoNum type="arabicPeriod"/>
            </a:pPr>
            <a:r>
              <a:rPr lang="en"/>
              <a:t>Quantitative </a:t>
            </a:r>
            <a:r>
              <a:rPr lang="en"/>
              <a:t>behaviors</a:t>
            </a:r>
            <a:r>
              <a:rPr lang="en"/>
              <a:t> - guarantee optimality w.r.t some underlying reward function(</a:t>
            </a:r>
            <a:r>
              <a:rPr i="1" lang="en"/>
              <a:t>R </a:t>
            </a:r>
            <a:r>
              <a:rPr lang="en"/>
              <a:t>).</a:t>
            </a:r>
            <a:endParaRPr/>
          </a:p>
        </p:txBody>
      </p:sp>
      <p:sp>
        <p:nvSpPr>
          <p:cNvPr id="142" name="Google Shape;142;p23"/>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3"/>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idx="12" type="sldNum"/>
          </p:nvPr>
        </p:nvSpPr>
        <p:spPr>
          <a:xfrm>
            <a:off x="8463095" y="47126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24"/>
          <p:cNvSpPr txBox="1"/>
          <p:nvPr/>
        </p:nvSpPr>
        <p:spPr>
          <a:xfrm>
            <a:off x="475600" y="2011800"/>
            <a:ext cx="8361600" cy="111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lang="en" sz="1800">
                <a:solidFill>
                  <a:schemeClr val="dk1"/>
                </a:solidFill>
                <a:latin typeface="Oxygen"/>
                <a:ea typeface="Oxygen"/>
                <a:cs typeface="Oxygen"/>
                <a:sym typeface="Oxygen"/>
              </a:rPr>
              <a:t>C</a:t>
            </a:r>
            <a:r>
              <a:rPr lang="en" sz="1800">
                <a:solidFill>
                  <a:schemeClr val="dk1"/>
                </a:solidFill>
                <a:latin typeface="Oxygen"/>
                <a:ea typeface="Oxygen"/>
                <a:cs typeface="Oxygen"/>
                <a:sym typeface="Oxygen"/>
              </a:rPr>
              <a:t>an we compute an </a:t>
            </a:r>
            <a:r>
              <a:rPr b="1" lang="en" sz="1800">
                <a:solidFill>
                  <a:schemeClr val="dk1"/>
                </a:solidFill>
                <a:latin typeface="Oxygen"/>
                <a:ea typeface="Oxygen"/>
                <a:cs typeface="Oxygen"/>
                <a:sym typeface="Oxygen"/>
              </a:rPr>
              <a:t>optimal strategy</a:t>
            </a:r>
            <a:r>
              <a:rPr lang="en" sz="1800">
                <a:solidFill>
                  <a:schemeClr val="dk1"/>
                </a:solidFill>
                <a:latin typeface="Oxygen"/>
                <a:ea typeface="Oxygen"/>
                <a:cs typeface="Oxygen"/>
                <a:sym typeface="Oxygen"/>
              </a:rPr>
              <a:t> that satisfies both </a:t>
            </a:r>
            <a:r>
              <a:rPr b="1" lang="en" sz="1800">
                <a:solidFill>
                  <a:schemeClr val="dk1"/>
                </a:solidFill>
                <a:latin typeface="Oxygen"/>
                <a:ea typeface="Oxygen"/>
                <a:cs typeface="Oxygen"/>
                <a:sym typeface="Oxygen"/>
              </a:rPr>
              <a:t>qualitative</a:t>
            </a:r>
            <a:r>
              <a:rPr lang="en" sz="1800">
                <a:solidFill>
                  <a:schemeClr val="dk1"/>
                </a:solidFill>
                <a:latin typeface="Oxygen"/>
                <a:ea typeface="Oxygen"/>
                <a:cs typeface="Oxygen"/>
                <a:sym typeface="Oxygen"/>
              </a:rPr>
              <a:t> as well </a:t>
            </a:r>
            <a:r>
              <a:rPr b="1" lang="en" sz="1800">
                <a:solidFill>
                  <a:schemeClr val="dk1"/>
                </a:solidFill>
                <a:latin typeface="Oxygen"/>
                <a:ea typeface="Oxygen"/>
                <a:cs typeface="Oxygen"/>
                <a:sym typeface="Oxygen"/>
              </a:rPr>
              <a:t>quantitative</a:t>
            </a:r>
            <a:r>
              <a:rPr lang="en" sz="1800">
                <a:solidFill>
                  <a:schemeClr val="dk1"/>
                </a:solidFill>
                <a:latin typeface="Oxygen"/>
                <a:ea typeface="Oxygen"/>
                <a:cs typeface="Oxygen"/>
                <a:sym typeface="Oxygen"/>
              </a:rPr>
              <a:t> performance for a system operating in a </a:t>
            </a:r>
            <a:r>
              <a:rPr b="1" lang="en" sz="1800">
                <a:solidFill>
                  <a:schemeClr val="dk1"/>
                </a:solidFill>
                <a:latin typeface="Oxygen"/>
                <a:ea typeface="Oxygen"/>
                <a:cs typeface="Oxygen"/>
                <a:sym typeface="Oxygen"/>
              </a:rPr>
              <a:t>unknown environment</a:t>
            </a:r>
            <a:r>
              <a:rPr lang="en" sz="1800">
                <a:solidFill>
                  <a:schemeClr val="dk1"/>
                </a:solidFill>
                <a:latin typeface="Oxygen"/>
                <a:ea typeface="Oxygen"/>
                <a:cs typeface="Oxygen"/>
                <a:sym typeface="Oxygen"/>
              </a:rPr>
              <a:t>?</a:t>
            </a:r>
            <a:endParaRPr sz="1800">
              <a:solidFill>
                <a:schemeClr val="dk1"/>
              </a:solidFill>
              <a:latin typeface="Oxygen"/>
              <a:ea typeface="Oxygen"/>
              <a:cs typeface="Oxygen"/>
              <a:sym typeface="Oxygen"/>
            </a:endParaRPr>
          </a:p>
        </p:txBody>
      </p:sp>
      <p:pic>
        <p:nvPicPr>
          <p:cNvPr id="150" name="Google Shape;150;p24"/>
          <p:cNvPicPr preferRelativeResize="0"/>
          <p:nvPr/>
        </p:nvPicPr>
        <p:blipFill>
          <a:blip r:embed="rId3">
            <a:alphaModFix amt="21000"/>
          </a:blip>
          <a:stretch>
            <a:fillRect/>
          </a:stretch>
        </p:blipFill>
        <p:spPr>
          <a:xfrm>
            <a:off x="-1" y="-18"/>
            <a:ext cx="9144000" cy="4755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257300" y="119025"/>
            <a:ext cx="543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sp>
        <p:nvSpPr>
          <p:cNvPr id="156" name="Google Shape;156;p25"/>
          <p:cNvSpPr txBox="1"/>
          <p:nvPr>
            <p:ph idx="1" type="body"/>
          </p:nvPr>
        </p:nvSpPr>
        <p:spPr>
          <a:xfrm>
            <a:off x="311700" y="1012288"/>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AutoNum type="arabicPeriod"/>
            </a:pPr>
            <a:r>
              <a:rPr lang="en"/>
              <a:t>Model the interaction between the system and the environment as a two-player game (</a:t>
            </a:r>
            <a:r>
              <a:rPr i="1" lang="en"/>
              <a:t>G </a:t>
            </a:r>
            <a:r>
              <a:rPr lang="en"/>
              <a:t>).</a:t>
            </a:r>
            <a:endParaRPr/>
          </a:p>
          <a:p>
            <a:pPr indent="-342900" lvl="0" marL="457200" rtl="0" algn="l">
              <a:lnSpc>
                <a:spcPct val="150000"/>
              </a:lnSpc>
              <a:spcBef>
                <a:spcPts val="0"/>
              </a:spcBef>
              <a:spcAft>
                <a:spcPts val="0"/>
              </a:spcAft>
              <a:buSzPts val="1800"/>
              <a:buAutoNum type="arabicPeriod"/>
            </a:pPr>
            <a:r>
              <a:rPr lang="en"/>
              <a:t>Specify the given task(𝝋) within the GR(1) framework</a:t>
            </a:r>
            <a:endParaRPr/>
          </a:p>
          <a:p>
            <a:pPr indent="-342900" lvl="0" marL="457200" rtl="0" algn="l">
              <a:lnSpc>
                <a:spcPct val="150000"/>
              </a:lnSpc>
              <a:spcBef>
                <a:spcPts val="0"/>
              </a:spcBef>
              <a:spcAft>
                <a:spcPts val="0"/>
              </a:spcAft>
              <a:buSzPts val="1800"/>
              <a:buAutoNum type="arabicPeriod"/>
            </a:pPr>
            <a:r>
              <a:rPr lang="en"/>
              <a:t>Slugs</a:t>
            </a:r>
            <a:r>
              <a:rPr baseline="30000" lang="en"/>
              <a:t>3</a:t>
            </a:r>
            <a:r>
              <a:rPr lang="en"/>
              <a:t> - compute a set of permissive strategies for the given specification(𝝋)</a:t>
            </a:r>
            <a:endParaRPr/>
          </a:p>
          <a:p>
            <a:pPr indent="-342900" lvl="0" marL="457200" rtl="0" algn="l">
              <a:lnSpc>
                <a:spcPct val="150000"/>
              </a:lnSpc>
              <a:spcBef>
                <a:spcPts val="0"/>
              </a:spcBef>
              <a:spcAft>
                <a:spcPts val="0"/>
              </a:spcAft>
              <a:buSzPts val="1800"/>
              <a:buAutoNum type="arabicPeriod"/>
            </a:pPr>
            <a:r>
              <a:rPr lang="en"/>
              <a:t>Compute the most optimal strategy w.r.t some reward function(</a:t>
            </a:r>
            <a:r>
              <a:rPr i="1" lang="en"/>
              <a:t>R</a:t>
            </a:r>
            <a:r>
              <a:rPr lang="en"/>
              <a:t> ) within this envelop of permissive strategies.</a:t>
            </a:r>
            <a:endParaRPr/>
          </a:p>
        </p:txBody>
      </p:sp>
      <p:sp>
        <p:nvSpPr>
          <p:cNvPr id="157" name="Google Shape;157;p25"/>
          <p:cNvSpPr txBox="1"/>
          <p:nvPr>
            <p:ph idx="2" type="title"/>
          </p:nvPr>
        </p:nvSpPr>
        <p:spPr>
          <a:xfrm>
            <a:off x="257300" y="4822000"/>
            <a:ext cx="2669700" cy="2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5"/>
          <p:cNvSpPr txBox="1"/>
          <p:nvPr>
            <p:ph idx="12" type="sldNum"/>
          </p:nvPr>
        </p:nvSpPr>
        <p:spPr>
          <a:xfrm>
            <a:off x="8463084" y="4749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5"/>
          <p:cNvSpPr/>
          <p:nvPr/>
        </p:nvSpPr>
        <p:spPr>
          <a:xfrm>
            <a:off x="6945650" y="3270725"/>
            <a:ext cx="2131800" cy="1409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7006425" y="3453212"/>
            <a:ext cx="2010258" cy="1044414"/>
          </a:xfrm>
          <a:prstGeom prst="flowChartTerminator">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7310850" y="3698600"/>
            <a:ext cx="196200" cy="204300"/>
          </a:xfrm>
          <a:prstGeom prst="mathMultiply">
            <a:avLst>
              <a:gd fmla="val 23520" name="adj1"/>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5"/>
          <p:cNvPicPr preferRelativeResize="0"/>
          <p:nvPr/>
        </p:nvPicPr>
        <p:blipFill>
          <a:blip r:embed="rId3">
            <a:alphaModFix/>
          </a:blip>
          <a:stretch>
            <a:fillRect/>
          </a:stretch>
        </p:blipFill>
        <p:spPr>
          <a:xfrm>
            <a:off x="2261150" y="875"/>
            <a:ext cx="1040801" cy="781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